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56" r:id="rId3"/>
    <p:sldId id="332" r:id="rId5"/>
    <p:sldId id="349" r:id="rId6"/>
    <p:sldId id="335" r:id="rId7"/>
    <p:sldId id="346" r:id="rId8"/>
    <p:sldId id="337" r:id="rId9"/>
    <p:sldId id="319" r:id="rId10"/>
    <p:sldId id="320" r:id="rId11"/>
    <p:sldId id="336" r:id="rId12"/>
    <p:sldId id="339" r:id="rId13"/>
    <p:sldId id="340" r:id="rId14"/>
    <p:sldId id="341" r:id="rId15"/>
    <p:sldId id="338" r:id="rId16"/>
    <p:sldId id="322" r:id="rId17"/>
    <p:sldId id="324" r:id="rId18"/>
    <p:sldId id="323" r:id="rId19"/>
    <p:sldId id="342" r:id="rId20"/>
    <p:sldId id="325" r:id="rId21"/>
    <p:sldId id="343" r:id="rId22"/>
    <p:sldId id="326" r:id="rId23"/>
    <p:sldId id="327" r:id="rId24"/>
    <p:sldId id="328" r:id="rId25"/>
    <p:sldId id="344" r:id="rId26"/>
    <p:sldId id="345" r:id="rId27"/>
    <p:sldId id="347" r:id="rId28"/>
    <p:sldId id="351" r:id="rId29"/>
    <p:sldId id="352" r:id="rId30"/>
    <p:sldId id="286" r:id="rId31"/>
  </p:sldIdLst>
  <p:sldSz cx="12192000" cy="6858000"/>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lenttree Wang" initials="T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3B3"/>
    <a:srgbClr val="E94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729" autoAdjust="0"/>
  </p:normalViewPr>
  <p:slideViewPr>
    <p:cSldViewPr snapToGrid="0" showGuides="1">
      <p:cViewPr varScale="1">
        <p:scale>
          <a:sx n="103" d="100"/>
          <a:sy n="103" d="100"/>
        </p:scale>
        <p:origin x="828" y="150"/>
      </p:cViewPr>
      <p:guideLst>
        <p:guide orient="horz" pos="2160"/>
        <p:guide pos="3840"/>
      </p:guideLst>
    </p:cSldViewPr>
  </p:slideViewPr>
  <p:notesTextViewPr>
    <p:cViewPr>
      <p:scale>
        <a:sx n="1" d="1"/>
        <a:sy n="1" d="1"/>
      </p:scale>
      <p:origin x="0" y="0"/>
    </p:cViewPr>
  </p:notesTextViewPr>
  <p:notesViewPr>
    <p:cSldViewPr snapToGrid="0">
      <p:cViewPr varScale="1">
        <p:scale>
          <a:sx n="97" d="100"/>
          <a:sy n="97"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8FE17E3-EA7C-487C-9C76-CDC25AF7A306}" type="datetimeFigureOut">
              <a:rPr lang="zh-CN" altLang="en-US" smtClean="0"/>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127F33A-E79E-463E-AFE3-E6B92185C72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002F064-BB66-4B13-AAD5-5972ECA900C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3C0B6E3-D3FA-4C4F-BDFE-4E7507CC539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zh-CN" altLang="zh-CN" sz="1200" kern="120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mtClean="0"/>
              <a:t>添加需要签到的成员</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00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zh-CN" sz="2000" kern="1200" smtClean="0">
                <a:solidFill>
                  <a:schemeClr val="tx1"/>
                </a:solidFill>
                <a:effectLst/>
                <a:latin typeface="+mn-lt"/>
                <a:ea typeface="+mn-ea"/>
                <a:cs typeface="+mn-cs"/>
              </a:rPr>
              <a:t>各学院（系）成立相应的工作组，认真做好组织实施工作，继续发挥各学院（系）青年技术骨干教师和信息技术中心技术人员力量，高质量完成学位论文网上答辩和学位授予工作。</a:t>
            </a:r>
            <a:endParaRPr lang="zh-CN" altLang="zh-CN" sz="20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zh-CN" altLang="zh-CN" sz="12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zh-CN" altLang="zh-CN" sz="1200" kern="120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3A1AC378-1965-4C93-A3EB-8E20A49CB6B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2000" smtClean="0"/>
              <a:t>网上答辩可以分为三个阶段，分别是准备阶段、答辩阶段、表决阶段。由于是第一次大规模网上答辩，大家对网上答辩流程和使用的软件都不是很熟悉，因此准备阶段非常重要，首先要完成安装和熟悉浙大钉的准备工作，接下来答辩秘书建立相应的答辩群，并要求答辩委员和答辩人进群。然后答辩人要进一步完善答辩报告，并做好网上演练。答辩委员要在答辩秘书的引导下熟悉答辩流程和规则，并预审答辩材料。</a:t>
            </a:r>
            <a:endParaRPr lang="en-US" altLang="zh-CN" sz="2000" smtClean="0"/>
          </a:p>
          <a:p>
            <a:r>
              <a:rPr lang="zh-CN" altLang="en-US" sz="2000" smtClean="0"/>
              <a:t>接下来是答辩阶段，答辩秘书先进行会议签到，然后提前</a:t>
            </a:r>
            <a:r>
              <a:rPr lang="en-US" altLang="zh-CN" sz="2000" smtClean="0"/>
              <a:t>15</a:t>
            </a:r>
            <a:r>
              <a:rPr lang="zh-CN" altLang="en-US" sz="2000" smtClean="0"/>
              <a:t>分开启视频会议，召集与会人员，并确认所有人的网上视频状态。然后是答辩委员会主席开始主持会议并介绍答辩情况。答辩人展示答辩空间，并声明是在单独空间独立进行答辩。答辩人在宣读论文独创性声明后就开始做学位论文报告。报告完毕以后，答辩委员会和与会人员进行提问，答辩人答辩。</a:t>
            </a:r>
            <a:endParaRPr lang="en-US" altLang="zh-CN" sz="2000" smtClean="0"/>
          </a:p>
          <a:p>
            <a:r>
              <a:rPr lang="zh-CN" altLang="en-US" sz="2000" smtClean="0"/>
              <a:t>完成提问和答辩环节以后，进入表决阶段，主持人宣布休会，请答辩人和旁听人员暂时离席，答辩委员开始讨论，并形成答辩评语，再进行投票表决，达成决议以后，复会，请答辩人再次进入视频会议，答辩主席宣读答辩决议，答辩人致谢。答辩主席宣布本轮答辩结束，并进入下一轮或者结束。</a:t>
            </a:r>
            <a:endParaRPr lang="zh-CN" altLang="en-US" sz="2000"/>
          </a:p>
        </p:txBody>
      </p:sp>
      <p:sp>
        <p:nvSpPr>
          <p:cNvPr id="4" name="灯片编号占位符 3"/>
          <p:cNvSpPr>
            <a:spLocks noGrp="1"/>
          </p:cNvSpPr>
          <p:nvPr>
            <p:ph type="sldNum" sz="quarter" idx="10"/>
          </p:nvPr>
        </p:nvSpPr>
        <p:spPr/>
        <p:txBody>
          <a:bodyPr/>
          <a:lstStyle/>
          <a:p>
            <a:fld id="{B8649DAF-093F-4482-AA38-346E9A2DEE94}" type="slidenum">
              <a:rPr lang="en-US" altLang="zh-CN"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答辩模式有两种模式</a:t>
            </a:r>
            <a:r>
              <a:rPr lang="en-US" altLang="zh-CN" sz="2000" smtClean="0"/>
              <a:t>1</a:t>
            </a:r>
            <a:r>
              <a:rPr lang="zh-CN" altLang="en-US" sz="2000" smtClean="0"/>
              <a:t>是答辩人和旁听人员远程参会，答辩委员现场审议，好处是表决和讨论环节可以在线下完成，但是在当前疫情防控期间，要注意防护，场地要宽敞，做到通风和消毒。</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模式</a:t>
            </a:r>
            <a:r>
              <a:rPr lang="en-US" altLang="zh-CN" sz="2000" smtClean="0"/>
              <a:t>2</a:t>
            </a:r>
            <a:r>
              <a:rPr lang="zh-CN" altLang="en-US" sz="2000" smtClean="0"/>
              <a:t>是所有人都通过网络进行远程参会。好处是安全。麻烦的是投票环节在网上，务必要做到万无一失，不能有瑕疵。</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再次强调，所有研究生包括在职的同力硕士、同力博士和单证专硕研究生，在没有得到学校的许可，都不能返校参加答辩。</a:t>
            </a:r>
            <a:endParaRPr lang="zh-CN" altLang="en-US" sz="2000"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答辩人和答辩秘书，建议都使用笔记本，答辩委员可以使用笔记本、平台或者手机。</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建议答辩人可以准备一部智能手机，开启静音，打开手机热点，作为家里网络出现问题时候的备用。</a:t>
            </a:r>
            <a:endParaRPr lang="en-US" altLang="zh-CN" sz="2000" smtClean="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扫描下载，也可以在手机应用商店直接搜索浙江大学下载浙大钉。答辩人和答辩秘书再安装</a:t>
            </a:r>
            <a:r>
              <a:rPr lang="en-US" altLang="zh-CN" sz="2000" smtClean="0"/>
              <a:t>PC</a:t>
            </a:r>
            <a:r>
              <a:rPr lang="zh-CN" altLang="en-US" sz="2000" smtClean="0"/>
              <a:t>端的钉钉，非浙大老师请安装钉钉。</a:t>
            </a:r>
            <a:endParaRPr lang="en-US" altLang="zh-CN" sz="2000" smtClean="0"/>
          </a:p>
          <a:p>
            <a:pPr marL="0" marR="0" indent="0" algn="l" defTabSz="457200" rtl="0" eaLnBrk="1" fontAlgn="auto" latinLnBrk="0" hangingPunct="1">
              <a:lnSpc>
                <a:spcPct val="100000"/>
              </a:lnSpc>
              <a:spcBef>
                <a:spcPts val="0"/>
              </a:spcBef>
              <a:spcAft>
                <a:spcPts val="0"/>
              </a:spcAft>
              <a:buClrTx/>
              <a:buSzTx/>
              <a:buFontTx/>
              <a:buNone/>
              <a:defRPr/>
            </a:pPr>
            <a:r>
              <a:rPr lang="zh-CN" altLang="en-US" sz="2000" smtClean="0"/>
              <a:t>如果你还没有钉钉账号就进行用户注册和激活。</a:t>
            </a:r>
            <a:endParaRPr lang="en-US" altLang="zh-CN" sz="2000" smtClean="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grpSp>
        <p:nvGrpSpPr>
          <p:cNvPr id="11" name="组合 10"/>
          <p:cNvGrpSpPr/>
          <p:nvPr/>
        </p:nvGrpSpPr>
        <p:grpSpPr>
          <a:xfrm>
            <a:off x="-14344" y="-10757"/>
            <a:ext cx="12206344" cy="6893662"/>
            <a:chOff x="-10758" y="-10757"/>
            <a:chExt cx="9154758" cy="6893662"/>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401" t="15092" r="13953" b="23868"/>
            <a:stretch>
              <a:fillRect/>
            </a:stretch>
          </p:blipFill>
          <p:spPr>
            <a:xfrm>
              <a:off x="-10758" y="0"/>
              <a:ext cx="9154758" cy="6858000"/>
            </a:xfrm>
            <a:prstGeom prst="rect">
              <a:avLst/>
            </a:prstGeom>
          </p:spPr>
        </p:pic>
        <p:sp>
          <p:nvSpPr>
            <p:cNvPr id="10" name="矩形 9"/>
            <p:cNvSpPr/>
            <p:nvPr userDrawn="1"/>
          </p:nvSpPr>
          <p:spPr>
            <a:xfrm>
              <a:off x="0" y="-10757"/>
              <a:ext cx="9144000" cy="6893662"/>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0064" t="4996" r="43097" b="33964"/>
          <a:stretch>
            <a:fillRect/>
          </a:stretch>
        </p:blipFill>
        <p:spPr>
          <a:xfrm>
            <a:off x="2534960" y="-35663"/>
            <a:ext cx="9657041" cy="6893663"/>
          </a:xfrm>
          <a:prstGeom prst="rect">
            <a:avLst/>
          </a:prstGeom>
        </p:spPr>
      </p:pic>
      <p:sp>
        <p:nvSpPr>
          <p:cNvPr id="4" name="KSO_FD"/>
          <p:cNvSpPr>
            <a:spLocks noGrp="1"/>
          </p:cNvSpPr>
          <p:nvPr>
            <p:ph type="dt" sz="half" idx="10"/>
          </p:nvPr>
        </p:nvSpPr>
        <p:spPr/>
        <p:txBody>
          <a:bodyPr/>
          <a:lstStyle/>
          <a:p>
            <a:fld id="{C9E60F58-3108-4415-857A-6D0360DF626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fld>
            <a:endParaRPr lang="zh-CN" altLang="en-US"/>
          </a:p>
        </p:txBody>
      </p:sp>
      <p:sp>
        <p:nvSpPr>
          <p:cNvPr id="3" name="KSO_CT2"/>
          <p:cNvSpPr>
            <a:spLocks noGrp="1"/>
          </p:cNvSpPr>
          <p:nvPr>
            <p:ph type="subTitle" idx="1" hasCustomPrompt="1"/>
          </p:nvPr>
        </p:nvSpPr>
        <p:spPr>
          <a:xfrm>
            <a:off x="-1" y="3143551"/>
            <a:ext cx="7071360" cy="467211"/>
          </a:xfrm>
          <a:noFill/>
        </p:spPr>
        <p:txBody>
          <a:bodyPr>
            <a:noAutofit/>
          </a:bodyPr>
          <a:lstStyle>
            <a:lvl1pPr marL="0" indent="0" algn="ctr">
              <a:buNone/>
              <a:defRPr sz="2000">
                <a:solidFill>
                  <a:schemeClr val="bg1">
                    <a:lumMod val="6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0" y="1308825"/>
            <a:ext cx="7071360" cy="1720077"/>
          </a:xfrm>
        </p:spPr>
        <p:txBody>
          <a:bodyPr>
            <a:noAutofit/>
          </a:bodyPr>
          <a:lstStyle>
            <a:lvl1pPr algn="ctr">
              <a:lnSpc>
                <a:spcPct val="100000"/>
              </a:lnSpc>
              <a:defRPr sz="4200">
                <a:solidFill>
                  <a:srgbClr val="071F65"/>
                </a:solidFill>
                <a:effectLst/>
              </a:defRPr>
            </a:lvl1pPr>
          </a:lstStyle>
          <a:p>
            <a:r>
              <a:rPr lang="zh-CN" altLang="en-US" dirty="0"/>
              <a:t>单击此处添加您的标题文字</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6"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6"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矩形 7"/>
          <p:cNvSpPr/>
          <p:nvPr userDrawn="1"/>
        </p:nvSpPr>
        <p:spPr>
          <a:xfrm>
            <a:off x="0" y="0"/>
            <a:ext cx="12186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梯形 1"/>
          <p:cNvSpPr/>
          <p:nvPr userDrawn="1"/>
        </p:nvSpPr>
        <p:spPr>
          <a:xfrm rot="16200000">
            <a:off x="7443541" y="-448660"/>
            <a:ext cx="2291737" cy="7194558"/>
          </a:xfrm>
          <a:prstGeom prst="trapezoid">
            <a:avLst>
              <a:gd name="adj" fmla="val 16935"/>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
        <p:nvSpPr>
          <p:cNvPr id="3" name="梯形 2"/>
          <p:cNvSpPr/>
          <p:nvPr userDrawn="1"/>
        </p:nvSpPr>
        <p:spPr>
          <a:xfrm rot="5400000">
            <a:off x="1336590" y="641754"/>
            <a:ext cx="2344067" cy="4997443"/>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列图像项目符号">
    <p:spTree>
      <p:nvGrpSpPr>
        <p:cNvPr id="1" name=""/>
        <p:cNvGrpSpPr/>
        <p:nvPr/>
      </p:nvGrpSpPr>
      <p:grpSpPr>
        <a:xfrm>
          <a:off x="0" y="0"/>
          <a:ext cx="0" cy="0"/>
          <a:chOff x="0" y="0"/>
          <a:chExt cx="0" cy="0"/>
        </a:xfrm>
      </p:grpSpPr>
      <p:sp>
        <p:nvSpPr>
          <p:cNvPr id="18" name="椭圆形 17"/>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7" name="椭圆形 16"/>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19" name="椭圆形 18"/>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a:latin typeface="Microsoft YaHei UI Light" panose="020B0502040204020203" pitchFamily="34" charset="-122"/>
            </a:endParaRPr>
          </a:p>
        </p:txBody>
      </p:sp>
      <p:sp>
        <p:nvSpPr>
          <p:cNvPr id="2" name="标题 1"/>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zh-CN" altLang="en-US" noProof="0"/>
              <a:t>单击此处编辑母版标题样式</a:t>
            </a:r>
            <a:endParaRPr lang="zh-CN" altLang="en-US" noProof="0"/>
          </a:p>
        </p:txBody>
      </p:sp>
      <p:sp>
        <p:nvSpPr>
          <p:cNvPr id="7" name="页脚占位符 6"/>
          <p:cNvSpPr>
            <a:spLocks noGrp="1"/>
          </p:cNvSpPr>
          <p:nvPr>
            <p:ph type="ftr" sz="quarter" idx="10"/>
          </p:nvPr>
        </p:nvSpPr>
        <p:spPr/>
        <p:txBody>
          <a:bodyPr rtlCol="0"/>
          <a:lstStyle>
            <a:lvl1pPr>
              <a:defRPr>
                <a:solidFill>
                  <a:schemeClr val="tx1">
                    <a:lumMod val="75000"/>
                    <a:lumOff val="25000"/>
                  </a:schemeClr>
                </a:solidFill>
              </a:defRPr>
            </a:lvl1pPr>
          </a:lstStyle>
          <a:p>
            <a:pPr rtl="0"/>
            <a:r>
              <a:rPr lang="zh-CN" altLang="en-US" noProof="0"/>
              <a:t>添加页脚</a:t>
            </a:r>
            <a:endParaRPr lang="zh-CN" altLang="en-US" noProof="0"/>
          </a:p>
        </p:txBody>
      </p:sp>
      <p:sp>
        <p:nvSpPr>
          <p:cNvPr id="8" name="幻灯片编号占位符 7"/>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n-US" altLang="zh-CN" noProof="0" smtClean="0"/>
            </a:fld>
            <a:endParaRPr lang="zh-CN" altLang="en-US" noProof="0"/>
          </a:p>
        </p:txBody>
      </p:sp>
      <p:sp>
        <p:nvSpPr>
          <p:cNvPr id="5" name="文本占位符 4"/>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3" name="文本占位符 12"/>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5" name="文本占位符 14"/>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zh-CN" altLang="en-US" noProof="0"/>
              <a:t>项目符号说明</a:t>
            </a:r>
            <a:endParaRPr lang="zh-CN" altLang="en-US" noProof="0"/>
          </a:p>
        </p:txBody>
      </p:sp>
      <p:sp>
        <p:nvSpPr>
          <p:cNvPr id="10" name="文本占位符 9"/>
          <p:cNvSpPr>
            <a:spLocks noGrp="1"/>
          </p:cNvSpPr>
          <p:nvPr>
            <p:ph type="body" sz="quarter" idx="17" hasCustomPrompt="1"/>
          </p:nvPr>
        </p:nvSpPr>
        <p:spPr>
          <a:xfrm>
            <a:off x="2071453"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dirty="0"/>
              <a:t>项目符号 </a:t>
            </a:r>
            <a:r>
              <a:rPr lang="en-US" altLang="zh-CN" noProof="0" dirty="0"/>
              <a:t>2</a:t>
            </a:r>
            <a:endParaRPr lang="zh-CN" altLang="en-US" noProof="0" dirty="0"/>
          </a:p>
        </p:txBody>
      </p:sp>
      <p:sp>
        <p:nvSpPr>
          <p:cNvPr id="12" name="文本占位符 11"/>
          <p:cNvSpPr>
            <a:spLocks noGrp="1"/>
          </p:cNvSpPr>
          <p:nvPr>
            <p:ph type="body" sz="quarter" idx="18" hasCustomPrompt="1"/>
          </p:nvPr>
        </p:nvSpPr>
        <p:spPr>
          <a:xfrm>
            <a:off x="5020543" y="3926335"/>
            <a:ext cx="2160588"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3</a:t>
            </a:r>
            <a:endParaRPr lang="zh-CN" altLang="en-US" noProof="0"/>
          </a:p>
        </p:txBody>
      </p:sp>
      <p:sp>
        <p:nvSpPr>
          <p:cNvPr id="16" name="文本占位符 15"/>
          <p:cNvSpPr>
            <a:spLocks noGrp="1"/>
          </p:cNvSpPr>
          <p:nvPr>
            <p:ph type="body" sz="quarter" idx="19" hasCustomPrompt="1"/>
          </p:nvPr>
        </p:nvSpPr>
        <p:spPr>
          <a:xfrm>
            <a:off x="7969635" y="3926335"/>
            <a:ext cx="2160587" cy="504000"/>
          </a:xfrm>
        </p:spPr>
        <p:txBody>
          <a:bodyPr rtlCol="0"/>
          <a:lstStyle>
            <a:lvl1pPr marL="0" indent="0" algn="ctr">
              <a:buNone/>
              <a:defRPr b="1">
                <a:latin typeface="Microsoft YaHei UI" panose="020B0503020204020204" pitchFamily="34" charset="-122"/>
                <a:ea typeface="Microsoft YaHei UI" panose="020B0503020204020204" pitchFamily="34" charset="-122"/>
              </a:defRPr>
            </a:lvl1pPr>
          </a:lstStyle>
          <a:p>
            <a:pPr lvl="0" rtl="0"/>
            <a:r>
              <a:rPr lang="zh-CN" altLang="en-US" noProof="0"/>
              <a:t>项目符号 </a:t>
            </a:r>
            <a:r>
              <a:rPr lang="en-US" altLang="zh-CN" noProof="0"/>
              <a:t>4</a:t>
            </a:r>
            <a:endParaRPr lang="zh-CN" altLang="en-US" noProof="0"/>
          </a:p>
        </p:txBody>
      </p:sp>
      <p:sp>
        <p:nvSpPr>
          <p:cNvPr id="9" name="文本占位符 8"/>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zh-CN" altLang="en-US" noProof="0"/>
              <a:t>子标题</a:t>
            </a:r>
            <a:endParaRPr lang="zh-CN" altLang="en-US" noProof="0"/>
          </a:p>
        </p:txBody>
      </p:sp>
      <p:sp>
        <p:nvSpPr>
          <p:cNvPr id="20" name="图片占位符 3"/>
          <p:cNvSpPr>
            <a:spLocks noGrp="1"/>
          </p:cNvSpPr>
          <p:nvPr>
            <p:ph type="pic" sz="quarter" idx="27" hasCustomPrompt="1"/>
          </p:nvPr>
        </p:nvSpPr>
        <p:spPr>
          <a:xfrm>
            <a:off x="2724708"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21" name="图片占位符 3"/>
          <p:cNvSpPr>
            <a:spLocks noGrp="1"/>
          </p:cNvSpPr>
          <p:nvPr>
            <p:ph type="pic" sz="quarter" idx="28" hasCustomPrompt="1"/>
          </p:nvPr>
        </p:nvSpPr>
        <p:spPr>
          <a:xfrm>
            <a:off x="5672402" y="2358091"/>
            <a:ext cx="854075" cy="854075"/>
          </a:xfrm>
        </p:spPr>
        <p:txBody>
          <a:bodyPr rtlCol="0"/>
          <a:lstStyle>
            <a:lvl1pPr marL="0" indent="0">
              <a:buNone/>
              <a:defRPr/>
            </a:lvl1pPr>
          </a:lstStyle>
          <a:p>
            <a:pPr rtl="0"/>
            <a:r>
              <a:rPr lang="zh-CN" altLang="en-US" noProof="0"/>
              <a:t>单击图标以添加图片</a:t>
            </a:r>
            <a:endParaRPr lang="zh-CN" altLang="en-US" noProof="0"/>
          </a:p>
        </p:txBody>
      </p:sp>
      <p:sp>
        <p:nvSpPr>
          <p:cNvPr id="22" name="图片占位符 3"/>
          <p:cNvSpPr>
            <a:spLocks noGrp="1"/>
          </p:cNvSpPr>
          <p:nvPr>
            <p:ph type="pic" sz="quarter" idx="29" hasCustomPrompt="1"/>
          </p:nvPr>
        </p:nvSpPr>
        <p:spPr>
          <a:xfrm>
            <a:off x="8621493" y="2358090"/>
            <a:ext cx="854075" cy="854075"/>
          </a:xfrm>
        </p:spPr>
        <p:txBody>
          <a:bodyPr rtlCol="0"/>
          <a:lstStyle>
            <a:lvl1pPr marL="0" indent="0">
              <a:buNone/>
              <a:defRPr/>
            </a:lvl1pPr>
          </a:lstStyle>
          <a:p>
            <a:pPr rtl="0"/>
            <a:r>
              <a:rPr lang="zh-CN" altLang="en-US" noProof="0"/>
              <a:t>单击图标以添加图片</a:t>
            </a:r>
            <a:endParaRPr lang="zh-CN" altLang="en-US" noProof="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a:p>
        </p:txBody>
      </p:sp>
      <p:sp>
        <p:nvSpPr>
          <p:cNvPr id="6"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26955" y="2054410"/>
            <a:ext cx="7994651" cy="1235075"/>
          </a:xfrm>
        </p:spPr>
        <p:txBody>
          <a:bodyPr anchor="b">
            <a:normAutofit/>
          </a:bodyPr>
          <a:lstStyle>
            <a:lvl1pPr algn="ctr">
              <a:defRPr sz="3600">
                <a:solidFill>
                  <a:srgbClr val="071F65"/>
                </a:solidFill>
                <a:effectLst/>
              </a:defRPr>
            </a:lvl1pPr>
          </a:lstStyle>
          <a:p>
            <a:r>
              <a:rPr lang="zh-CN" altLang="en-US" dirty="0"/>
              <a:t>此处添加您的标题</a:t>
            </a:r>
            <a:endParaRPr lang="en-US" dirty="0"/>
          </a:p>
        </p:txBody>
      </p:sp>
      <p:sp>
        <p:nvSpPr>
          <p:cNvPr id="10" name="文本占位符 9"/>
          <p:cNvSpPr>
            <a:spLocks noGrp="1"/>
          </p:cNvSpPr>
          <p:nvPr>
            <p:ph type="body" idx="1" hasCustomPrompt="1"/>
          </p:nvPr>
        </p:nvSpPr>
        <p:spPr>
          <a:xfrm>
            <a:off x="3827342" y="3346701"/>
            <a:ext cx="4643665" cy="450746"/>
          </a:xfrm>
          <a:custGeom>
            <a:avLst/>
            <a:gdLst>
              <a:gd name="connsiteX0" fmla="*/ 0 w 3482749"/>
              <a:gd name="connsiteY0" fmla="*/ 0 h 450746"/>
              <a:gd name="connsiteX1" fmla="*/ 3095474 w 3482749"/>
              <a:gd name="connsiteY1" fmla="*/ 10691 h 450746"/>
              <a:gd name="connsiteX2" fmla="*/ 3482749 w 3482749"/>
              <a:gd name="connsiteY2" fmla="*/ 450746 h 450746"/>
              <a:gd name="connsiteX3" fmla="*/ 402616 w 3482749"/>
              <a:gd name="connsiteY3" fmla="*/ 440057 h 450746"/>
            </a:gdLst>
            <a:ahLst/>
            <a:cxnLst>
              <a:cxn ang="0">
                <a:pos x="connsiteX0" y="connsiteY0"/>
              </a:cxn>
              <a:cxn ang="0">
                <a:pos x="connsiteX1" y="connsiteY1"/>
              </a:cxn>
              <a:cxn ang="0">
                <a:pos x="connsiteX2" y="connsiteY2"/>
              </a:cxn>
              <a:cxn ang="0">
                <a:pos x="connsiteX3" y="connsiteY3"/>
              </a:cxn>
            </a:cxnLst>
            <a:rect l="l" t="t" r="r" b="b"/>
            <a:pathLst>
              <a:path w="3482749" h="450746">
                <a:moveTo>
                  <a:pt x="0" y="0"/>
                </a:moveTo>
                <a:lnTo>
                  <a:pt x="3095474" y="10691"/>
                </a:lnTo>
                <a:lnTo>
                  <a:pt x="3482749" y="450746"/>
                </a:lnTo>
                <a:lnTo>
                  <a:pt x="402616" y="440057"/>
                </a:lnTo>
                <a:close/>
              </a:path>
            </a:pathLst>
          </a:custGeom>
          <a:solidFill>
            <a:schemeClr val="accent3">
              <a:lumMod val="60000"/>
              <a:lumOff val="40000"/>
            </a:schemeClr>
          </a:solidFill>
        </p:spPr>
        <p:txBody>
          <a:bodyPr wrap="square" anchor="ctr">
            <a:no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endParaRPr kumimoji="1" lang="zh-CN" altLang="en-US"/>
          </a:p>
        </p:txBody>
      </p:sp>
      <p:sp>
        <p:nvSpPr>
          <p:cNvPr id="5" name="KSO_FT"/>
          <p:cNvSpPr>
            <a:spLocks noGrp="1"/>
          </p:cNvSpPr>
          <p:nvPr>
            <p:ph type="ftr" sz="quarter" idx="11"/>
          </p:nvPr>
        </p:nvSpPr>
        <p:spPr/>
        <p:txBody>
          <a:bodyPr/>
          <a:lstStyle/>
          <a:p>
            <a:r>
              <a:rPr kumimoji="1" lang="en-US" altLang="zh-CN"/>
              <a:t>STATE COLLEGE UNIVERSITY</a:t>
            </a:r>
            <a:endParaRPr kumimoji="1" lang="zh-CN" altLang="en-US"/>
          </a:p>
        </p:txBody>
      </p:sp>
      <p:sp>
        <p:nvSpPr>
          <p:cNvPr id="6"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7"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7" name="KSO_FD"/>
          <p:cNvSpPr>
            <a:spLocks noGrp="1"/>
          </p:cNvSpPr>
          <p:nvPr>
            <p:ph type="dt" sz="half" idx="10"/>
          </p:nvPr>
        </p:nvSpPr>
        <p:spPr/>
        <p:txBody>
          <a:bodyPr/>
          <a:lstStyle/>
          <a:p>
            <a:endParaRPr kumimoji="1" lang="zh-CN" altLang="en-US"/>
          </a:p>
        </p:txBody>
      </p:sp>
      <p:sp>
        <p:nvSpPr>
          <p:cNvPr id="8" name="KSO_FT"/>
          <p:cNvSpPr>
            <a:spLocks noGrp="1"/>
          </p:cNvSpPr>
          <p:nvPr>
            <p:ph type="ftr" sz="quarter" idx="11"/>
          </p:nvPr>
        </p:nvSpPr>
        <p:spPr/>
        <p:txBody>
          <a:bodyPr/>
          <a:lstStyle/>
          <a:p>
            <a:r>
              <a:rPr kumimoji="1" lang="en-US" altLang="zh-CN"/>
              <a:t>STATE COLLEGE UNIVERSITY</a:t>
            </a:r>
            <a:endParaRPr kumimoji="1" lang="zh-CN" altLang="en-US"/>
          </a:p>
        </p:txBody>
      </p:sp>
      <p:sp>
        <p:nvSpPr>
          <p:cNvPr id="9"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endParaRPr kumimoji="1" lang="zh-CN" altLang="en-US"/>
          </a:p>
        </p:txBody>
      </p:sp>
      <p:sp>
        <p:nvSpPr>
          <p:cNvPr id="4" name="KSO_FT"/>
          <p:cNvSpPr>
            <a:spLocks noGrp="1"/>
          </p:cNvSpPr>
          <p:nvPr>
            <p:ph type="ftr" sz="quarter" idx="11"/>
          </p:nvPr>
        </p:nvSpPr>
        <p:spPr/>
        <p:txBody>
          <a:bodyPr/>
          <a:lstStyle/>
          <a:p>
            <a:r>
              <a:rPr kumimoji="1" lang="en-US" altLang="zh-CN"/>
              <a:t>STATE COLLEGE UNIVERSITY</a:t>
            </a:r>
            <a:endParaRPr kumimoji="1" lang="zh-CN" altLang="en-US" dirty="0"/>
          </a:p>
        </p:txBody>
      </p:sp>
      <p:sp>
        <p:nvSpPr>
          <p:cNvPr id="5"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endParaRPr kumimoji="1" lang="zh-CN" altLang="en-US"/>
          </a:p>
        </p:txBody>
      </p:sp>
      <p:sp>
        <p:nvSpPr>
          <p:cNvPr id="3" name="KSO_FT"/>
          <p:cNvSpPr>
            <a:spLocks noGrp="1"/>
          </p:cNvSpPr>
          <p:nvPr>
            <p:ph type="ftr" sz="quarter" idx="11"/>
          </p:nvPr>
        </p:nvSpPr>
        <p:spPr/>
        <p:txBody>
          <a:bodyPr/>
          <a:lstStyle/>
          <a:p>
            <a:r>
              <a:rPr kumimoji="1" lang="en-US" altLang="zh-CN"/>
              <a:t>STATE COLLEGE UNIVERSITY</a:t>
            </a:r>
            <a:endParaRPr kumimoji="1" lang="zh-CN" altLang="en-US"/>
          </a:p>
        </p:txBody>
      </p:sp>
      <p:sp>
        <p:nvSpPr>
          <p:cNvPr id="4"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a:p>
        </p:txBody>
      </p:sp>
      <p:sp>
        <p:nvSpPr>
          <p:cNvPr id="7"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KSO_FD"/>
          <p:cNvSpPr>
            <a:spLocks noGrp="1"/>
          </p:cNvSpPr>
          <p:nvPr>
            <p:ph type="dt" sz="half" idx="10"/>
          </p:nvPr>
        </p:nvSpPr>
        <p:spPr/>
        <p:txBody>
          <a:bodyPr/>
          <a:lstStyle/>
          <a:p>
            <a:endParaRPr kumimoji="1" lang="zh-CN" altLang="en-US"/>
          </a:p>
        </p:txBody>
      </p:sp>
      <p:sp>
        <p:nvSpPr>
          <p:cNvPr id="6" name="KSO_FT"/>
          <p:cNvSpPr>
            <a:spLocks noGrp="1"/>
          </p:cNvSpPr>
          <p:nvPr>
            <p:ph type="ftr" sz="quarter" idx="11"/>
          </p:nvPr>
        </p:nvSpPr>
        <p:spPr/>
        <p:txBody>
          <a:bodyPr/>
          <a:lstStyle/>
          <a:p>
            <a:r>
              <a:rPr kumimoji="1" lang="en-US" altLang="zh-CN"/>
              <a:t>STATE COLLEGE UNIVERSITY</a:t>
            </a:r>
            <a:endParaRPr kumimoji="1" lang="zh-CN" altLang="en-US"/>
          </a:p>
        </p:txBody>
      </p:sp>
      <p:sp>
        <p:nvSpPr>
          <p:cNvPr id="7" name="KSO_FN"/>
          <p:cNvSpPr>
            <a:spLocks noGrp="1"/>
          </p:cNvSpPr>
          <p:nvPr>
            <p:ph type="sldNum" sz="quarter" idx="12"/>
          </p:nvPr>
        </p:nvSpPr>
        <p:spPr/>
        <p:txBody>
          <a:bodyPr/>
          <a:lstStyle/>
          <a:p>
            <a:fld id="{23DA680B-B80A-2545-AB30-B9870FE9052E}"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SO_BT1"/>
          <p:cNvSpPr>
            <a:spLocks noGrp="1"/>
          </p:cNvSpPr>
          <p:nvPr>
            <p:ph type="title"/>
          </p:nvPr>
        </p:nvSpPr>
        <p:spPr>
          <a:xfrm>
            <a:off x="1049354" y="83558"/>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dirty="0"/>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t>STATE COLLEGE UNIVERSITY</a:t>
            </a:r>
            <a:endParaRPr kumimoji="1" lang="zh-CN" altLang="en-US" dirty="0"/>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A680B-B80A-2545-AB30-B9870FE9052E}" type="slidenum">
              <a:rPr kumimoji="1" lang="zh-CN" altLang="en-US" smtClean="0"/>
            </a:fld>
            <a:endParaRPr kumimoji="1" lang="zh-CN" altLang="en-US" dirty="0"/>
          </a:p>
        </p:txBody>
      </p:sp>
      <p:sp>
        <p:nvSpPr>
          <p:cNvPr id="3" name="KSO_BC1"/>
          <p:cNvSpPr>
            <a:spLocks noGrp="1"/>
          </p:cNvSpPr>
          <p:nvPr>
            <p:ph type="body" idx="1"/>
          </p:nvPr>
        </p:nvSpPr>
        <p:spPr>
          <a:xfrm>
            <a:off x="558799" y="1155708"/>
            <a:ext cx="11056060" cy="532973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microsoft.com/office/2007/relationships/hdphoto" Target="../media/image7.wdp"/><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image" Target="../media/image22.png"/><Relationship Id="rId3" Type="http://schemas.openxmlformats.org/officeDocument/2006/relationships/image" Target="../media/image21.png"/><Relationship Id="rId2" Type="http://schemas.microsoft.com/office/2007/relationships/hdphoto" Target="../media/image7.wdp"/><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microsoft.com/office/2007/relationships/hdphoto" Target="../media/image7.wdp"/><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6.xml"/><Relationship Id="rId3" Type="http://schemas.openxmlformats.org/officeDocument/2006/relationships/image" Target="../media/image28.png"/><Relationship Id="rId2" Type="http://schemas.microsoft.com/office/2007/relationships/hdphoto" Target="../media/image7.wdp"/><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6.xml"/><Relationship Id="rId4" Type="http://schemas.openxmlformats.org/officeDocument/2006/relationships/image" Target="../media/image30.png"/><Relationship Id="rId3" Type="http://schemas.openxmlformats.org/officeDocument/2006/relationships/image" Target="../media/image29.png"/><Relationship Id="rId2" Type="http://schemas.microsoft.com/office/2007/relationships/hdphoto" Target="../media/image7.wdp"/><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6.xml"/><Relationship Id="rId3" Type="http://schemas.openxmlformats.org/officeDocument/2006/relationships/image" Target="../media/image31.png"/><Relationship Id="rId2" Type="http://schemas.microsoft.com/office/2007/relationships/hdphoto" Target="../media/image7.wdp"/><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image" Target="../media/image32.png"/><Relationship Id="rId3" Type="http://schemas.openxmlformats.org/officeDocument/2006/relationships/tags" Target="../tags/tag3.xml"/><Relationship Id="rId2" Type="http://schemas.microsoft.com/office/2007/relationships/hdphoto" Target="../media/image7.wdp"/><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microsoft.com/office/2007/relationships/hdphoto" Target="../media/image7.wdp"/><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33.png"/><Relationship Id="rId2" Type="http://schemas.microsoft.com/office/2007/relationships/hdphoto" Target="../media/image7.wdp"/><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6.xml"/><Relationship Id="rId3" Type="http://schemas.openxmlformats.org/officeDocument/2006/relationships/image" Target="../media/image34.png"/><Relationship Id="rId2" Type="http://schemas.microsoft.com/office/2007/relationships/hdphoto" Target="../media/image7.wdp"/><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35.png"/><Relationship Id="rId2" Type="http://schemas.microsoft.com/office/2007/relationships/hdphoto" Target="../media/image7.wdp"/><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image" Target="../media/image37.png"/><Relationship Id="rId3" Type="http://schemas.openxmlformats.org/officeDocument/2006/relationships/image" Target="../media/image36.png"/><Relationship Id="rId2" Type="http://schemas.microsoft.com/office/2007/relationships/hdphoto" Target="../media/image7.wdp"/><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6.xml"/><Relationship Id="rId3" Type="http://schemas.openxmlformats.org/officeDocument/2006/relationships/image" Target="../media/image38.png"/><Relationship Id="rId2" Type="http://schemas.microsoft.com/office/2007/relationships/hdphoto" Target="../media/image7.wdp"/><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microsoft.com/office/2007/relationships/hdphoto" Target="../media/image7.wdp"/><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9.jpeg"/><Relationship Id="rId3" Type="http://schemas.openxmlformats.org/officeDocument/2006/relationships/image" Target="../media/image8.jpeg"/><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3.svg"/><Relationship Id="rId7" Type="http://schemas.openxmlformats.org/officeDocument/2006/relationships/image" Target="../media/image12.png"/><Relationship Id="rId6" Type="http://schemas.openxmlformats.org/officeDocument/2006/relationships/image" Target="../media/image2.svg"/><Relationship Id="rId5" Type="http://schemas.openxmlformats.org/officeDocument/2006/relationships/image" Target="../media/image11.png"/><Relationship Id="rId4" Type="http://schemas.openxmlformats.org/officeDocument/2006/relationships/image" Target="../media/image1.svg"/><Relationship Id="rId3" Type="http://schemas.openxmlformats.org/officeDocument/2006/relationships/image" Target="../media/image10.png"/><Relationship Id="rId2" Type="http://schemas.microsoft.com/office/2007/relationships/hdphoto" Target="../media/image7.wdp"/><Relationship Id="rId14" Type="http://schemas.openxmlformats.org/officeDocument/2006/relationships/notesSlide" Target="../notesSlides/notesSlide6.xml"/><Relationship Id="rId13" Type="http://schemas.openxmlformats.org/officeDocument/2006/relationships/slideLayout" Target="../slideLayouts/slideLayout6.xml"/><Relationship Id="rId12" Type="http://schemas.openxmlformats.org/officeDocument/2006/relationships/tags" Target="../tags/tag1.xml"/><Relationship Id="rId11" Type="http://schemas.openxmlformats.org/officeDocument/2006/relationships/image" Target="../media/image15.jpeg"/><Relationship Id="rId10" Type="http://schemas.openxmlformats.org/officeDocument/2006/relationships/image" Target="../media/image14.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image" Target="../media/image17.jpeg"/><Relationship Id="rId3" Type="http://schemas.openxmlformats.org/officeDocument/2006/relationships/image" Target="../media/image16.jpeg"/><Relationship Id="rId2" Type="http://schemas.microsoft.com/office/2007/relationships/hdphoto" Target="../media/image7.wdp"/><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6.xml"/><Relationship Id="rId6" Type="http://schemas.openxmlformats.org/officeDocument/2006/relationships/tags" Target="../tags/tag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microsoft.com/office/2007/relationships/hdphoto" Target="../media/image7.wdp"/><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microsoft.com/office/2007/relationships/hdphoto" Target="../media/image7.wdp"/><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809421"/>
            <a:ext cx="12192002" cy="4243803"/>
            <a:chOff x="-1" y="1609725"/>
            <a:chExt cx="12192002" cy="4243803"/>
          </a:xfrm>
        </p:grpSpPr>
        <p:pic>
          <p:nvPicPr>
            <p:cNvPr id="22" name="Picture 3"/>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contrast="-100000"/>
                      </a14:imgEffect>
                    </a14:imgLayer>
                  </a14:imgProps>
                </a:ext>
                <a:ext uri="{28A0092B-C50C-407E-A947-70E740481C1C}">
                  <a14:useLocalDpi xmlns:a14="http://schemas.microsoft.com/office/drawing/2010/main" val="0"/>
                </a:ext>
              </a:extLst>
            </a:blip>
            <a:srcRect l="2767" r="7205" b="57679"/>
            <a:stretch>
              <a:fillRect/>
            </a:stretch>
          </p:blipFill>
          <p:spPr bwMode="auto">
            <a:xfrm rot="10800000">
              <a:off x="-1" y="5218330"/>
              <a:ext cx="12192001" cy="6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 y="1609725"/>
              <a:ext cx="12192000" cy="360933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3" name="矩形 12"/>
          <p:cNvSpPr/>
          <p:nvPr/>
        </p:nvSpPr>
        <p:spPr>
          <a:xfrm>
            <a:off x="2631843" y="2316818"/>
            <a:ext cx="8017290" cy="1446550"/>
          </a:xfrm>
          <a:prstGeom prst="rect">
            <a:avLst/>
          </a:prstGeom>
        </p:spPr>
        <p:txBody>
          <a:bodyPr wrap="square">
            <a:spAutoFit/>
          </a:bodyPr>
          <a:lstStyle/>
          <a:p>
            <a:pPr lvl="0" algn="ctr" defTabSz="457200">
              <a:defRPr/>
            </a:pPr>
            <a:r>
              <a:rPr lang="zh-CN" altLang="en-US" sz="4400" b="1">
                <a:solidFill>
                  <a:srgbClr val="071F65"/>
                </a:solidFill>
                <a:latin typeface="微软雅黑" panose="020B0503020204020204" pitchFamily="34" charset="-122"/>
              </a:rPr>
              <a:t>基于“浙大钉”的学位论文</a:t>
            </a:r>
            <a:endParaRPr lang="en-US" altLang="zh-CN" sz="4400" b="1">
              <a:solidFill>
                <a:srgbClr val="071F65"/>
              </a:solidFill>
              <a:latin typeface="微软雅黑" panose="020B0503020204020204" pitchFamily="34" charset="-122"/>
            </a:endParaRPr>
          </a:p>
          <a:p>
            <a:pPr lvl="0" algn="ctr" defTabSz="457200">
              <a:defRPr/>
            </a:pPr>
            <a:r>
              <a:rPr lang="zh-CN" altLang="en-US" sz="4400" b="1">
                <a:solidFill>
                  <a:srgbClr val="071F65"/>
                </a:solidFill>
                <a:latin typeface="微软雅黑" panose="020B0503020204020204" pitchFamily="34" charset="-122"/>
              </a:rPr>
              <a:t>网上答辩</a:t>
            </a:r>
            <a:r>
              <a:rPr lang="zh-CN" altLang="en-US" sz="4400" b="1" dirty="0">
                <a:solidFill>
                  <a:srgbClr val="071F65"/>
                </a:solidFill>
                <a:latin typeface="微软雅黑" panose="020B0503020204020204" pitchFamily="34" charset="-122"/>
              </a:rPr>
              <a:t>方案</a:t>
            </a:r>
            <a:endParaRPr kumimoji="0" lang="zh-CN" altLang="en-US" sz="4400" b="1" i="0" u="none" strike="noStrike" kern="1200" cap="none" spc="0" normalizeH="0" baseline="0" noProof="0" dirty="0">
              <a:ln>
                <a:noFill/>
              </a:ln>
              <a:solidFill>
                <a:srgbClr val="071F65"/>
              </a:solidFill>
              <a:effectLst/>
              <a:uLnTx/>
              <a:uFillTx/>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H="1">
            <a:off x="3285948" y="3759598"/>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4"/>
          <p:cNvGrpSpPr>
            <a:grpSpLocks noChangeAspect="1"/>
          </p:cNvGrpSpPr>
          <p:nvPr/>
        </p:nvGrpSpPr>
        <p:grpSpPr bwMode="auto">
          <a:xfrm>
            <a:off x="500347" y="2308208"/>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8" name="Freeform 6"/>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solidFill>
              <a:srgbClr val="071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rgbClr val="3D3F41"/>
                </a:solidFill>
                <a:effectLst/>
                <a:uLnTx/>
                <a:uFillTx/>
                <a:latin typeface="Arial" panose="020B0604020202020204"/>
                <a:ea typeface="微软雅黑" panose="020B0503020204020204" pitchFamily="34" charset="-122"/>
                <a:cs typeface="+mn-cs"/>
              </a:endParaRPr>
            </a:p>
          </p:txBody>
        </p:sp>
        <p:sp>
          <p:nvSpPr>
            <p:cNvPr id="19" name="Freeform 7"/>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solidFill>
              <a:srgbClr val="071F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HK" altLang="en-US" sz="1800" b="0" i="0" u="none" strike="noStrike" kern="1200" cap="none" spc="0" normalizeH="0" baseline="0" noProof="0">
                <a:ln>
                  <a:noFill/>
                </a:ln>
                <a:solidFill>
                  <a:srgbClr val="3D3F41"/>
                </a:solidFill>
                <a:effectLst/>
                <a:uLnTx/>
                <a:uFillTx/>
                <a:latin typeface="Arial" panose="020B0604020202020204"/>
                <a:ea typeface="微软雅黑" panose="020B0503020204020204" pitchFamily="34" charset="-122"/>
                <a:cs typeface="+mn-cs"/>
              </a:endParaRPr>
            </a:p>
          </p:txBody>
        </p:sp>
      </p:grpSp>
      <p:pic>
        <p:nvPicPr>
          <p:cNvPr id="7" name="222_The Dawn.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0103135" y="-1151965"/>
            <a:ext cx="609600" cy="609600"/>
          </a:xfrm>
          <a:prstGeom prst="rect">
            <a:avLst/>
          </a:prstGeom>
        </p:spPr>
      </p:pic>
      <p:pic>
        <p:nvPicPr>
          <p:cNvPr id="23" name="Picture 2" descr="http://www.zju.edu.cn/_upload/article/images/10/24/2b6b60ac47b8aaecf44776ae0e44/65681adb-bc95-4949-9bad-09ed361a1918.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18066" y="-187746"/>
            <a:ext cx="2543440" cy="2023554"/>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4664695" y="3970785"/>
            <a:ext cx="1733902" cy="738664"/>
          </a:xfrm>
          <a:prstGeom prst="rect">
            <a:avLst/>
          </a:prstGeom>
        </p:spPr>
        <p:txBody>
          <a:bodyPr wrap="square">
            <a:spAutoFit/>
          </a:bodyPr>
          <a:lstStyle/>
          <a:p>
            <a:pPr marL="0" marR="0" lvl="0" indent="0" algn="ctr" defTabSz="457200" rtl="0" eaLnBrk="1" fontAlgn="auto" latinLnBrk="0" hangingPunct="1">
              <a:lnSpc>
                <a:spcPct val="15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rgbClr val="3D3F41"/>
                </a:solidFill>
                <a:effectLst/>
                <a:uLnTx/>
                <a:uFillTx/>
                <a:latin typeface="微软雅黑" panose="020B0503020204020204" pitchFamily="34" charset="-122"/>
                <a:ea typeface="微软雅黑" panose="020B0503020204020204" pitchFamily="34" charset="-122"/>
                <a:cs typeface="+mn-cs"/>
              </a:rPr>
              <a:t>研究生院</a:t>
            </a:r>
            <a:endParaRPr kumimoji="0" lang="zh-CN" altLang="en-US" sz="2800" b="1" i="0" u="none" strike="noStrike" kern="1200" cap="none" spc="0" normalizeH="0" baseline="0" noProof="0" dirty="0">
              <a:ln>
                <a:noFill/>
              </a:ln>
              <a:solidFill>
                <a:srgbClr val="3D3F41"/>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5970430" y="3971442"/>
            <a:ext cx="2768708" cy="662554"/>
          </a:xfrm>
          <a:prstGeom prst="rect">
            <a:avLst/>
          </a:prstGeom>
        </p:spPr>
        <p:txBody>
          <a:bodyPr wrap="none">
            <a:spAutoFit/>
          </a:bodyPr>
          <a:lstStyle/>
          <a:p>
            <a:pPr algn="ctr" defTabSz="457200">
              <a:lnSpc>
                <a:spcPct val="150000"/>
              </a:lnSpc>
              <a:spcBef>
                <a:spcPct val="0"/>
              </a:spcBef>
              <a:defRPr/>
            </a:pPr>
            <a:r>
              <a:rPr lang="zh-CN" altLang="en-US" sz="2800" b="1" dirty="0">
                <a:solidFill>
                  <a:srgbClr val="3D3F41"/>
                </a:solidFill>
                <a:latin typeface="微软雅黑" panose="020B0503020204020204" pitchFamily="34" charset="-122"/>
                <a:ea typeface="微软雅黑" panose="020B0503020204020204" pitchFamily="34" charset="-122"/>
              </a:rPr>
              <a:t>    信息技术中心</a:t>
            </a:r>
            <a:endParaRPr lang="zh-CN" altLang="en-US" sz="2800" b="1" dirty="0">
              <a:solidFill>
                <a:srgbClr val="3D3F4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43405">
        <p:fade/>
      </p:transition>
    </mc:Choice>
    <mc:Fallback>
      <p:transition spd="med" advTm="43405">
        <p:fade/>
      </p:transition>
    </mc:Fallback>
  </mc:AlternateContent>
  <p:timing>
    <p:tnLst>
      <p:par>
        <p:cTn id="1" dur="indefinite" restart="never" nodeType="tmRoot">
          <p:childTnLst>
            <p:audio>
              <p:cMediaNode vol="80000" numSld="999" showWhenStopped="0">
                <p:cTn id="2"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680720" y="1748713"/>
            <a:ext cx="5497409" cy="4327980"/>
          </a:xfrm>
          <a:prstGeom prst="rect">
            <a:avLst/>
          </a:prstGeom>
        </p:spPr>
      </p:pic>
      <p:pic>
        <p:nvPicPr>
          <p:cNvPr id="5" name="图片 4"/>
          <p:cNvPicPr>
            <a:picLocks noChangeAspect="1"/>
          </p:cNvPicPr>
          <p:nvPr/>
        </p:nvPicPr>
        <p:blipFill>
          <a:blip r:embed="rId4"/>
          <a:stretch>
            <a:fillRect/>
          </a:stretch>
        </p:blipFill>
        <p:spPr>
          <a:xfrm>
            <a:off x="6814528" y="1748713"/>
            <a:ext cx="3396022" cy="4805871"/>
          </a:xfrm>
          <a:prstGeom prst="rect">
            <a:avLst/>
          </a:prstGeom>
        </p:spPr>
      </p:pic>
      <p:sp>
        <p:nvSpPr>
          <p:cNvPr id="14" name="标题 1"/>
          <p:cNvSpPr txBox="1"/>
          <p:nvPr/>
        </p:nvSpPr>
        <p:spPr>
          <a:xfrm>
            <a:off x="602663" y="1049119"/>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a:solidFill>
                  <a:srgbClr val="0070C0"/>
                </a:solidFill>
              </a:rPr>
              <a:t>答辩秘书在“答辩委员会群”创建</a:t>
            </a:r>
            <a:r>
              <a:rPr lang="zh-CN" altLang="en-US" smtClean="0">
                <a:solidFill>
                  <a:srgbClr val="0070C0"/>
                </a:solidFill>
              </a:rPr>
              <a:t>日程</a:t>
            </a:r>
            <a:endParaRPr lang="zh-CN" altLang="en-US">
              <a:solidFill>
                <a:srgbClr val="0070C0"/>
              </a:solidFill>
            </a:endParaRPr>
          </a:p>
        </p:txBody>
      </p:sp>
      <p:cxnSp>
        <p:nvCxnSpPr>
          <p:cNvPr id="15" name="直线箭头连接符 18"/>
          <p:cNvCxnSpPr>
            <a:endCxn id="5" idx="1"/>
          </p:cNvCxnSpPr>
          <p:nvPr/>
        </p:nvCxnSpPr>
        <p:spPr>
          <a:xfrm flipV="1">
            <a:off x="2631440" y="4151649"/>
            <a:ext cx="4183088" cy="6946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218556" y="3731941"/>
            <a:ext cx="55012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64419" y="4384656"/>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1</a:t>
            </a:r>
            <a:endParaRPr lang="zh-CN" altLang="en-US" sz="2400" b="1" dirty="0">
              <a:solidFill>
                <a:srgbClr val="FF0000"/>
              </a:solidFill>
              <a:effectLst>
                <a:outerShdw blurRad="38100" dist="38100" dir="2700000" algn="tl">
                  <a:srgbClr val="000000">
                    <a:alpha val="43137"/>
                  </a:srgbClr>
                </a:outerShdw>
              </a:effectLst>
            </a:endParaRPr>
          </a:p>
        </p:txBody>
      </p:sp>
      <p:sp>
        <p:nvSpPr>
          <p:cNvPr id="18" name="文本框 17"/>
          <p:cNvSpPr txBox="1"/>
          <p:nvPr/>
        </p:nvSpPr>
        <p:spPr>
          <a:xfrm>
            <a:off x="7778935" y="2047829"/>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2</a:t>
            </a:r>
            <a:endParaRPr lang="zh-CN" altLang="en-US" sz="2400" b="1" dirty="0">
              <a:solidFill>
                <a:srgbClr val="FF0000"/>
              </a:solidFill>
              <a:effectLst>
                <a:outerShdw blurRad="38100" dist="38100" dir="2700000" algn="tl">
                  <a:srgbClr val="000000">
                    <a:alpha val="43137"/>
                  </a:srgbClr>
                </a:outerShdw>
              </a:effectLst>
            </a:endParaRPr>
          </a:p>
        </p:txBody>
      </p:sp>
      <p:sp>
        <p:nvSpPr>
          <p:cNvPr id="19" name="文本框 18"/>
          <p:cNvSpPr txBox="1"/>
          <p:nvPr/>
        </p:nvSpPr>
        <p:spPr>
          <a:xfrm>
            <a:off x="8226988" y="3653508"/>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3</a:t>
            </a:r>
            <a:endParaRPr lang="zh-CN" altLang="en-US" sz="2400" b="1" dirty="0">
              <a:solidFill>
                <a:srgbClr val="FF0000"/>
              </a:solidFill>
              <a:effectLst>
                <a:outerShdw blurRad="38100" dist="38100" dir="2700000" algn="tl">
                  <a:srgbClr val="000000">
                    <a:alpha val="43137"/>
                  </a:srgbClr>
                </a:outerShdw>
              </a:effectLst>
            </a:endParaRPr>
          </a:p>
        </p:txBody>
      </p:sp>
      <p:sp>
        <p:nvSpPr>
          <p:cNvPr id="20" name="文本框 19"/>
          <p:cNvSpPr txBox="1"/>
          <p:nvPr/>
        </p:nvSpPr>
        <p:spPr>
          <a:xfrm>
            <a:off x="7957029" y="6092919"/>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4</a:t>
            </a:r>
            <a:endParaRPr lang="zh-CN" altLang="en-US" sz="2400" b="1" dirty="0">
              <a:solidFill>
                <a:srgbClr val="FF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t="9535"/>
          <a:stretch>
            <a:fillRect/>
          </a:stretch>
        </p:blipFill>
        <p:spPr>
          <a:xfrm>
            <a:off x="2244636" y="1629746"/>
            <a:ext cx="6223000" cy="6204125"/>
          </a:xfrm>
          <a:prstGeom prst="rect">
            <a:avLst/>
          </a:prstGeom>
        </p:spPr>
      </p:pic>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stretch>
            <a:fillRect/>
          </a:stretch>
        </p:blipFill>
        <p:spPr>
          <a:xfrm>
            <a:off x="8467636" y="1094838"/>
            <a:ext cx="3539024" cy="5677995"/>
          </a:xfrm>
          <a:prstGeom prst="rect">
            <a:avLst/>
          </a:prstGeom>
        </p:spPr>
      </p:pic>
      <p:pic>
        <p:nvPicPr>
          <p:cNvPr id="14" name="图片 13"/>
          <p:cNvPicPr>
            <a:picLocks noChangeAspect="1"/>
          </p:cNvPicPr>
          <p:nvPr/>
        </p:nvPicPr>
        <p:blipFill>
          <a:blip r:embed="rId5"/>
          <a:stretch>
            <a:fillRect/>
          </a:stretch>
        </p:blipFill>
        <p:spPr>
          <a:xfrm>
            <a:off x="618494" y="1629747"/>
            <a:ext cx="5848350" cy="2857500"/>
          </a:xfrm>
          <a:prstGeom prst="rect">
            <a:avLst/>
          </a:prstGeom>
        </p:spPr>
      </p:pic>
      <p:sp>
        <p:nvSpPr>
          <p:cNvPr id="15" name="标题 1"/>
          <p:cNvSpPr txBox="1"/>
          <p:nvPr/>
        </p:nvSpPr>
        <p:spPr>
          <a:xfrm>
            <a:off x="432850" y="930153"/>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sz="2800" dirty="0">
                <a:solidFill>
                  <a:srgbClr val="0070C0"/>
                </a:solidFill>
              </a:rPr>
              <a:t>获取日程的签到二维码，发群中，钉钉扫码签到</a:t>
            </a:r>
            <a:endParaRPr lang="zh-CN" altLang="en-US" sz="2800" dirty="0">
              <a:solidFill>
                <a:srgbClr val="0070C0"/>
              </a:solidFill>
            </a:endParaRPr>
          </a:p>
        </p:txBody>
      </p:sp>
      <p:cxnSp>
        <p:nvCxnSpPr>
          <p:cNvPr id="16" name="直线箭头连接符 18"/>
          <p:cNvCxnSpPr/>
          <p:nvPr/>
        </p:nvCxnSpPr>
        <p:spPr>
          <a:xfrm>
            <a:off x="3789680" y="3962400"/>
            <a:ext cx="3274202" cy="8839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V="1">
            <a:off x="8262799" y="3566160"/>
            <a:ext cx="596721" cy="11988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、会议签到</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页脚占位符 2"/>
          <p:cNvSpPr>
            <a:spLocks noGrp="1"/>
          </p:cNvSpPr>
          <p:nvPr>
            <p:ph type="ftr" sz="quarter" idx="11"/>
          </p:nvPr>
        </p:nvSpPr>
        <p:spPr>
          <a:xfrm>
            <a:off x="4038600" y="6356352"/>
            <a:ext cx="4114800" cy="365125"/>
          </a:xfrm>
        </p:spPr>
        <p:txBody>
          <a:bodyPr/>
          <a:lstStyle/>
          <a:p>
            <a:r>
              <a:rPr kumimoji="1" lang="en-US" altLang="zh-CN"/>
              <a:t>STATE COLLEGE UNIVERSITY</a:t>
            </a:r>
            <a:endParaRPr kumimoji="1" lang="zh-CN" altLang="en-US" dirty="0"/>
          </a:p>
        </p:txBody>
      </p:sp>
      <p:pic>
        <p:nvPicPr>
          <p:cNvPr id="20" name="图片 19"/>
          <p:cNvPicPr>
            <a:picLocks noChangeAspect="1"/>
          </p:cNvPicPr>
          <p:nvPr/>
        </p:nvPicPr>
        <p:blipFill>
          <a:blip r:embed="rId3"/>
          <a:stretch>
            <a:fillRect/>
          </a:stretch>
        </p:blipFill>
        <p:spPr>
          <a:xfrm>
            <a:off x="15240" y="1790117"/>
            <a:ext cx="5120053" cy="2501655"/>
          </a:xfrm>
          <a:prstGeom prst="rect">
            <a:avLst/>
          </a:prstGeom>
        </p:spPr>
      </p:pic>
      <p:sp>
        <p:nvSpPr>
          <p:cNvPr id="21" name="标题 1"/>
          <p:cNvSpPr txBox="1"/>
          <p:nvPr/>
        </p:nvSpPr>
        <p:spPr>
          <a:xfrm>
            <a:off x="453170" y="918024"/>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dirty="0">
                <a:solidFill>
                  <a:srgbClr val="0070C0"/>
                </a:solidFill>
              </a:rPr>
              <a:t>查看签到情况，导出签到表格</a:t>
            </a:r>
            <a:endParaRPr lang="zh-CN" altLang="en-US" dirty="0">
              <a:solidFill>
                <a:srgbClr val="0070C0"/>
              </a:solidFill>
            </a:endParaRPr>
          </a:p>
        </p:txBody>
      </p:sp>
      <p:pic>
        <p:nvPicPr>
          <p:cNvPr id="22" name="图片 21"/>
          <p:cNvPicPr>
            <a:picLocks noChangeAspect="1"/>
          </p:cNvPicPr>
          <p:nvPr/>
        </p:nvPicPr>
        <p:blipFill>
          <a:blip r:embed="rId4"/>
          <a:stretch>
            <a:fillRect/>
          </a:stretch>
        </p:blipFill>
        <p:spPr>
          <a:xfrm>
            <a:off x="3089911" y="1790117"/>
            <a:ext cx="4301907" cy="4832142"/>
          </a:xfrm>
          <a:prstGeom prst="rect">
            <a:avLst/>
          </a:prstGeom>
        </p:spPr>
      </p:pic>
      <p:pic>
        <p:nvPicPr>
          <p:cNvPr id="25" name="图片 24"/>
          <p:cNvPicPr>
            <a:picLocks noChangeAspect="1"/>
          </p:cNvPicPr>
          <p:nvPr/>
        </p:nvPicPr>
        <p:blipFill>
          <a:blip r:embed="rId5"/>
          <a:stretch>
            <a:fillRect/>
          </a:stretch>
        </p:blipFill>
        <p:spPr>
          <a:xfrm>
            <a:off x="7391818" y="1790117"/>
            <a:ext cx="4888230" cy="3169920"/>
          </a:xfrm>
          <a:prstGeom prst="rect">
            <a:avLst/>
          </a:prstGeom>
        </p:spPr>
      </p:pic>
      <p:cxnSp>
        <p:nvCxnSpPr>
          <p:cNvPr id="26" name="直线箭头连接符 18"/>
          <p:cNvCxnSpPr/>
          <p:nvPr/>
        </p:nvCxnSpPr>
        <p:spPr>
          <a:xfrm flipV="1">
            <a:off x="2780031" y="2095025"/>
            <a:ext cx="3545840" cy="16560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18"/>
          <p:cNvCxnSpPr/>
          <p:nvPr/>
        </p:nvCxnSpPr>
        <p:spPr>
          <a:xfrm>
            <a:off x="6531185" y="2159316"/>
            <a:ext cx="2906015" cy="763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solidFill>
                  <a:srgbClr val="071F65"/>
                </a:solidFill>
              </a:rPr>
              <a:t>1</a:t>
            </a:r>
            <a:r>
              <a:rPr lang="zh-CN" altLang="en-US">
                <a:solidFill>
                  <a:srgbClr val="071F65"/>
                </a:solidFill>
              </a:rPr>
              <a:t>、会议签到</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38211" y="1029525"/>
            <a:ext cx="10715577" cy="525016"/>
          </a:xfrm>
          <a:prstGeom prst="rect">
            <a:avLst/>
          </a:prstGeom>
        </p:spPr>
        <p:txBody>
          <a:bodyPr wrap="square">
            <a:spAutoFit/>
          </a:bodyPr>
          <a:lstStyle/>
          <a:p>
            <a:pPr marL="285750" indent="-285750">
              <a:lnSpc>
                <a:spcPct val="130000"/>
              </a:lnSpc>
              <a:buFont typeface="Wingdings" panose="05000000000000000000" pitchFamily="2" charset="2"/>
              <a:buChar char="l"/>
            </a:pPr>
            <a:r>
              <a:rPr lang="zh-CN" altLang="en-US" sz="2400" b="1" smtClean="0"/>
              <a:t>签到</a:t>
            </a:r>
            <a:r>
              <a:rPr lang="zh-CN" altLang="en-US" sz="2400" b="1" dirty="0"/>
              <a:t>结果可导出</a:t>
            </a:r>
            <a:r>
              <a:rPr lang="en-US" altLang="zh-CN" sz="2400" b="1" dirty="0"/>
              <a:t>excel</a:t>
            </a:r>
            <a:r>
              <a:rPr lang="zh-CN" altLang="en-US" sz="2400" b="1" dirty="0"/>
              <a:t>表格。</a:t>
            </a:r>
            <a:endParaRPr lang="en-US" altLang="zh-CN" sz="2400" b="1" dirty="0"/>
          </a:p>
        </p:txBody>
      </p:sp>
      <p:pic>
        <p:nvPicPr>
          <p:cNvPr id="8" name="图片 7"/>
          <p:cNvPicPr>
            <a:picLocks noChangeAspect="1"/>
          </p:cNvPicPr>
          <p:nvPr/>
        </p:nvPicPr>
        <p:blipFill>
          <a:blip r:embed="rId3"/>
          <a:stretch>
            <a:fillRect/>
          </a:stretch>
        </p:blipFill>
        <p:spPr>
          <a:xfrm>
            <a:off x="575047" y="1636249"/>
            <a:ext cx="11530367" cy="45798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a:t>
            </a:r>
            <a:r>
              <a:rPr lang="zh-CN" altLang="en-US" dirty="0">
                <a:solidFill>
                  <a:srgbClr val="071F65"/>
                </a:solidFill>
              </a:rPr>
              <a:t>、</a:t>
            </a:r>
            <a:r>
              <a:rPr lang="zh-CN" altLang="en-US" dirty="0"/>
              <a:t>开启视频</a:t>
            </a:r>
            <a:r>
              <a:rPr lang="zh-CN" altLang="en-US" dirty="0">
                <a:solidFill>
                  <a:srgbClr val="071F65"/>
                </a:solidFill>
              </a:rPr>
              <a:t>会议</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30485"/>
          <a:stretch>
            <a:fillRect/>
          </a:stretch>
        </p:blipFill>
        <p:spPr>
          <a:xfrm>
            <a:off x="285943" y="2544066"/>
            <a:ext cx="4969868" cy="3639940"/>
          </a:xfrm>
          <a:prstGeom prst="rect">
            <a:avLst/>
          </a:prstGeom>
          <a:ln>
            <a:noFill/>
          </a:ln>
          <a:effectLst>
            <a:outerShdw blurRad="292100" dist="139700" dir="2700000" algn="tl" rotWithShape="0">
              <a:srgbClr val="333333">
                <a:alpha val="65000"/>
              </a:srgbClr>
            </a:outerShdw>
          </a:effectLst>
        </p:spPr>
      </p:pic>
      <p:sp>
        <p:nvSpPr>
          <p:cNvPr id="13" name="圆角矩形标注 12"/>
          <p:cNvSpPr/>
          <p:nvPr/>
        </p:nvSpPr>
        <p:spPr>
          <a:xfrm>
            <a:off x="2780145" y="4507969"/>
            <a:ext cx="1523354" cy="484855"/>
          </a:xfrm>
          <a:prstGeom prst="wedgeRoundRectCallout">
            <a:avLst>
              <a:gd name="adj1" fmla="val 31367"/>
              <a:gd name="adj2" fmla="val 805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dirty="0">
                <a:solidFill>
                  <a:srgbClr val="C00000"/>
                </a:solidFill>
                <a:effectLst/>
                <a:ea typeface="宋体" panose="02010600030101010101" pitchFamily="2" charset="-122"/>
                <a:cs typeface="Times New Roman" panose="02020603050405020304" pitchFamily="18" charset="0"/>
              </a:rPr>
              <a:t>1.</a:t>
            </a:r>
            <a:r>
              <a:rPr lang="zh-CN" sz="1400" b="1" kern="100" dirty="0">
                <a:solidFill>
                  <a:srgbClr val="C00000"/>
                </a:solidFill>
                <a:effectLst/>
                <a:ea typeface="宋体" panose="02010600030101010101" pitchFamily="2" charset="-122"/>
                <a:cs typeface="Times New Roman" panose="02020603050405020304" pitchFamily="18" charset="0"/>
              </a:rPr>
              <a:t>点击视频会议</a:t>
            </a:r>
            <a:endParaRPr lang="zh-CN" sz="1400" b="1" kern="100" dirty="0">
              <a:solidFill>
                <a:srgbClr val="C00000"/>
              </a:solidFill>
              <a:effectLst/>
              <a:ea typeface="宋体" panose="02010600030101010101" pitchFamily="2" charset="-122"/>
              <a:cs typeface="Times New Roman" panose="02020603050405020304" pitchFamily="18" charset="0"/>
            </a:endParaRPr>
          </a:p>
        </p:txBody>
      </p:sp>
      <p:sp>
        <p:nvSpPr>
          <p:cNvPr id="3" name="文本框 2"/>
          <p:cNvSpPr txBox="1"/>
          <p:nvPr/>
        </p:nvSpPr>
        <p:spPr>
          <a:xfrm>
            <a:off x="1049354" y="1088855"/>
            <a:ext cx="10821662" cy="1172629"/>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b="1" dirty="0">
                <a:latin typeface="+mn-ea"/>
              </a:rPr>
              <a:t>提前</a:t>
            </a:r>
            <a:r>
              <a:rPr lang="en-US" altLang="zh-CN" b="1" dirty="0">
                <a:latin typeface="+mn-ea"/>
              </a:rPr>
              <a:t>15</a:t>
            </a:r>
            <a:r>
              <a:rPr lang="zh-CN" altLang="en-US" b="1" dirty="0">
                <a:latin typeface="+mn-ea"/>
              </a:rPr>
              <a:t>分钟，答辩秘书在答辩委员会群里</a:t>
            </a:r>
            <a:r>
              <a:rPr lang="zh-CN" altLang="en-US" b="1" dirty="0">
                <a:solidFill>
                  <a:srgbClr val="C00000"/>
                </a:solidFill>
                <a:latin typeface="+mn-ea"/>
              </a:rPr>
              <a:t>启动视频会议</a:t>
            </a:r>
            <a:r>
              <a:rPr lang="zh-CN" altLang="en-US" b="1" dirty="0">
                <a:latin typeface="+mn-ea"/>
              </a:rPr>
              <a:t>。</a:t>
            </a:r>
            <a:endParaRPr lang="en-US" altLang="zh-CN" b="1" dirty="0">
              <a:latin typeface="+mn-ea"/>
            </a:endParaRPr>
          </a:p>
          <a:p>
            <a:pPr marL="285750" indent="-285750">
              <a:lnSpc>
                <a:spcPct val="130000"/>
              </a:lnSpc>
              <a:buFont typeface="Arial" panose="020B0604020202020204" pitchFamily="34" charset="0"/>
              <a:buChar char="•"/>
            </a:pPr>
            <a:r>
              <a:rPr lang="zh-CN" altLang="en-US" b="1" dirty="0">
                <a:latin typeface="+mn-ea"/>
              </a:rPr>
              <a:t>将会议</a:t>
            </a:r>
            <a:r>
              <a:rPr lang="zh-CN" altLang="en-US" b="1" dirty="0">
                <a:solidFill>
                  <a:srgbClr val="C00000"/>
                </a:solidFill>
                <a:latin typeface="+mn-ea"/>
              </a:rPr>
              <a:t>分享给答辩人和旁听人员</a:t>
            </a:r>
            <a:r>
              <a:rPr lang="zh-CN" altLang="en-US" b="1" dirty="0">
                <a:latin typeface="+mn-ea"/>
              </a:rPr>
              <a:t>。根据实际情况，也可以直接分享</a:t>
            </a:r>
            <a:r>
              <a:rPr lang="zh-CN" altLang="en-US" b="1">
                <a:latin typeface="+mn-ea"/>
              </a:rPr>
              <a:t>到</a:t>
            </a:r>
            <a:r>
              <a:rPr lang="zh-CN" altLang="en-US" b="1" smtClean="0">
                <a:latin typeface="+mn-ea"/>
              </a:rPr>
              <a:t>”答辩人和</a:t>
            </a:r>
            <a:r>
              <a:rPr lang="zh-CN" altLang="en-US" b="1" dirty="0">
                <a:latin typeface="+mn-ea"/>
              </a:rPr>
              <a:t>旁听人员群“。</a:t>
            </a:r>
            <a:endParaRPr lang="en-US" altLang="zh-CN" b="1" dirty="0">
              <a:latin typeface="+mn-ea"/>
            </a:endParaRPr>
          </a:p>
          <a:p>
            <a:pPr marL="285750" indent="-285750">
              <a:lnSpc>
                <a:spcPct val="130000"/>
              </a:lnSpc>
              <a:buFont typeface="Arial" panose="020B0604020202020204" pitchFamily="34" charset="0"/>
              <a:buChar char="•"/>
            </a:pPr>
            <a:r>
              <a:rPr lang="zh-CN" altLang="en-US" b="1" smtClean="0">
                <a:latin typeface="+mn-ea"/>
              </a:rPr>
              <a:t>请</a:t>
            </a:r>
            <a:r>
              <a:rPr lang="zh-CN" altLang="en-US" b="1">
                <a:latin typeface="+mn-ea"/>
              </a:rPr>
              <a:t>答辩</a:t>
            </a:r>
            <a:r>
              <a:rPr lang="zh-CN" altLang="en-US" b="1" smtClean="0">
                <a:latin typeface="+mn-ea"/>
              </a:rPr>
              <a:t>人和答辩委员</a:t>
            </a:r>
            <a:r>
              <a:rPr lang="zh-CN" altLang="en-US" b="1" smtClean="0">
                <a:solidFill>
                  <a:srgbClr val="C00000"/>
                </a:solidFill>
                <a:latin typeface="+mn-ea"/>
              </a:rPr>
              <a:t>确认</a:t>
            </a:r>
            <a:r>
              <a:rPr lang="zh-CN" altLang="en-US" b="1" dirty="0">
                <a:solidFill>
                  <a:srgbClr val="C00000"/>
                </a:solidFill>
                <a:latin typeface="+mn-ea"/>
              </a:rPr>
              <a:t>与会情况</a:t>
            </a:r>
            <a:r>
              <a:rPr lang="zh-CN" altLang="en-US" b="1" dirty="0">
                <a:latin typeface="+mn-ea"/>
              </a:rPr>
              <a:t>。</a:t>
            </a:r>
            <a:endParaRPr lang="en-US" altLang="zh-CN" b="1" dirty="0">
              <a:latin typeface="+mn-ea"/>
            </a:endParaRPr>
          </a:p>
        </p:txBody>
      </p:sp>
      <p:pic>
        <p:nvPicPr>
          <p:cNvPr id="12" name="图片 11"/>
          <p:cNvPicPr>
            <a:picLocks noChangeAspect="1"/>
          </p:cNvPicPr>
          <p:nvPr/>
        </p:nvPicPr>
        <p:blipFill>
          <a:blip r:embed="rId4"/>
          <a:stretch>
            <a:fillRect/>
          </a:stretch>
        </p:blipFill>
        <p:spPr>
          <a:xfrm>
            <a:off x="5343454" y="2544066"/>
            <a:ext cx="6761960" cy="3639940"/>
          </a:xfrm>
          <a:prstGeom prst="rect">
            <a:avLst/>
          </a:prstGeom>
        </p:spPr>
      </p:pic>
      <p:sp>
        <p:nvSpPr>
          <p:cNvPr id="15" name="圆角矩形标注 14"/>
          <p:cNvSpPr/>
          <p:nvPr/>
        </p:nvSpPr>
        <p:spPr>
          <a:xfrm>
            <a:off x="8571506" y="3010926"/>
            <a:ext cx="1478000" cy="484855"/>
          </a:xfrm>
          <a:prstGeom prst="wedgeRoundRectCallout">
            <a:avLst>
              <a:gd name="adj1" fmla="val 78772"/>
              <a:gd name="adj2" fmla="val -44111"/>
              <a:gd name="adj3" fmla="val 16667"/>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a:solidFill>
                  <a:srgbClr val="FFFF00"/>
                </a:solidFill>
                <a:effectLst/>
                <a:ea typeface="宋体" panose="02010600030101010101" pitchFamily="2" charset="-122"/>
                <a:cs typeface="Times New Roman" panose="02020603050405020304" pitchFamily="18" charset="0"/>
              </a:rPr>
              <a:t>3.</a:t>
            </a:r>
            <a:r>
              <a:rPr lang="zh-CN" sz="1400" b="1" kern="100">
                <a:solidFill>
                  <a:srgbClr val="FFFF00"/>
                </a:solidFill>
                <a:effectLst/>
                <a:ea typeface="宋体" panose="02010600030101010101" pitchFamily="2" charset="-122"/>
                <a:cs typeface="Times New Roman" panose="02020603050405020304" pitchFamily="18" charset="0"/>
              </a:rPr>
              <a:t>点击</a:t>
            </a:r>
            <a:r>
              <a:rPr lang="zh-CN" altLang="en-US" sz="1400" b="1" kern="100">
                <a:solidFill>
                  <a:srgbClr val="FFFF00"/>
                </a:solidFill>
                <a:ea typeface="宋体" panose="02010600030101010101" pitchFamily="2" charset="-122"/>
                <a:cs typeface="Times New Roman" panose="02020603050405020304" pitchFamily="18" charset="0"/>
              </a:rPr>
              <a:t>会议分享</a:t>
            </a:r>
            <a:endParaRPr lang="zh-CN" sz="1400" b="1" kern="100" dirty="0">
              <a:solidFill>
                <a:srgbClr val="FFFF00"/>
              </a:solidFill>
              <a:effectLst/>
              <a:ea typeface="宋体" panose="02010600030101010101" pitchFamily="2" charset="-122"/>
              <a:cs typeface="Times New Roman" panose="02020603050405020304" pitchFamily="18" charset="0"/>
            </a:endParaRPr>
          </a:p>
        </p:txBody>
      </p:sp>
      <p:sp>
        <p:nvSpPr>
          <p:cNvPr id="17" name="圆角矩形标注 16"/>
          <p:cNvSpPr/>
          <p:nvPr/>
        </p:nvSpPr>
        <p:spPr>
          <a:xfrm>
            <a:off x="10545944" y="5102955"/>
            <a:ext cx="1325072" cy="484855"/>
          </a:xfrm>
          <a:prstGeom prst="wedgeRoundRectCallout">
            <a:avLst>
              <a:gd name="adj1" fmla="val 31367"/>
              <a:gd name="adj2" fmla="val 80524"/>
              <a:gd name="adj3" fmla="val 16667"/>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1400" b="1" kern="100">
                <a:solidFill>
                  <a:srgbClr val="FFFF00"/>
                </a:solidFill>
                <a:ea typeface="宋体" panose="02010600030101010101" pitchFamily="2" charset="-122"/>
                <a:cs typeface="Times New Roman" panose="02020603050405020304" pitchFamily="18" charset="0"/>
              </a:rPr>
              <a:t>2.</a:t>
            </a:r>
            <a:r>
              <a:rPr lang="zh-CN" altLang="en-US" sz="1400" b="1" kern="100">
                <a:solidFill>
                  <a:srgbClr val="FFFF00"/>
                </a:solidFill>
                <a:ea typeface="宋体" panose="02010600030101010101" pitchFamily="2" charset="-122"/>
                <a:cs typeface="Times New Roman" panose="02020603050405020304" pitchFamily="18" charset="0"/>
              </a:rPr>
              <a:t>点击列表</a:t>
            </a:r>
            <a:endParaRPr lang="zh-CN" sz="1400" b="1" kern="100" dirty="0">
              <a:solidFill>
                <a:srgbClr val="FFFF00"/>
              </a:solidFill>
              <a:effectLst/>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、录制视频</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8429536" y="2403390"/>
            <a:ext cx="2315092" cy="1974301"/>
          </a:xfrm>
          <a:prstGeom prst="wedgeRoundRectCallout">
            <a:avLst>
              <a:gd name="adj1" fmla="val -38675"/>
              <a:gd name="adj2" fmla="val 97510"/>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sz="2800" b="1" kern="100" dirty="0">
                <a:solidFill>
                  <a:srgbClr val="FF0000"/>
                </a:solidFill>
                <a:ea typeface="宋体" panose="02010600030101010101" pitchFamily="2" charset="-122"/>
                <a:cs typeface="Times New Roman" panose="02020603050405020304" pitchFamily="18" charset="0"/>
              </a:rPr>
              <a:t>可录制答辩过程</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578" t="-1" r="4139" b="6667"/>
          <a:stretch>
            <a:fillRect/>
          </a:stretch>
        </p:blipFill>
        <p:spPr>
          <a:xfrm>
            <a:off x="1103863" y="1125071"/>
            <a:ext cx="9958926" cy="4949777"/>
          </a:xfrm>
          <a:prstGeom prst="rect">
            <a:avLst/>
          </a:prstGeom>
        </p:spPr>
      </p:pic>
      <p:sp>
        <p:nvSpPr>
          <p:cNvPr id="12" name="圆角矩形标注 11"/>
          <p:cNvSpPr/>
          <p:nvPr/>
        </p:nvSpPr>
        <p:spPr>
          <a:xfrm>
            <a:off x="10020163" y="3090136"/>
            <a:ext cx="2085251" cy="1452204"/>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800" b="1" kern="100">
                <a:solidFill>
                  <a:srgbClr val="FF0000"/>
                </a:solidFill>
                <a:ea typeface="宋体" panose="02010600030101010101" pitchFamily="2" charset="-122"/>
                <a:cs typeface="Times New Roman" panose="02020603050405020304" pitchFamily="18" charset="0"/>
              </a:rPr>
              <a:t>2.</a:t>
            </a:r>
            <a:r>
              <a:rPr lang="zh-CN" altLang="en-US" sz="2800" b="1" kern="100">
                <a:solidFill>
                  <a:srgbClr val="FF0000"/>
                </a:solidFill>
                <a:ea typeface="宋体" panose="02010600030101010101" pitchFamily="2" charset="-122"/>
                <a:cs typeface="Times New Roman" panose="02020603050405020304" pitchFamily="18" charset="0"/>
              </a:rPr>
              <a:t>可</a:t>
            </a:r>
            <a:r>
              <a:rPr lang="zh-CN" altLang="en-US" sz="2800" b="1" kern="100" dirty="0">
                <a:solidFill>
                  <a:srgbClr val="FF0000"/>
                </a:solidFill>
                <a:ea typeface="宋体" panose="02010600030101010101" pitchFamily="2" charset="-122"/>
                <a:cs typeface="Times New Roman" panose="02020603050405020304" pitchFamily="18" charset="0"/>
              </a:rPr>
              <a:t>更改录制的视频保存位置</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sp>
        <p:nvSpPr>
          <p:cNvPr id="4" name="圆角矩形 3"/>
          <p:cNvSpPr/>
          <p:nvPr/>
        </p:nvSpPr>
        <p:spPr>
          <a:xfrm>
            <a:off x="6732528" y="4377691"/>
            <a:ext cx="1633948" cy="7882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FF0000"/>
                </a:solidFill>
              </a:rPr>
              <a:t>1.</a:t>
            </a:r>
            <a:r>
              <a:rPr lang="zh-CN" altLang="en-US" b="1">
                <a:solidFill>
                  <a:srgbClr val="FF0000"/>
                </a:solidFill>
              </a:rPr>
              <a:t>点击</a:t>
            </a:r>
            <a:r>
              <a:rPr lang="zh-CN" altLang="en-US" b="1" dirty="0">
                <a:solidFill>
                  <a:srgbClr val="FF0000"/>
                </a:solidFill>
              </a:rPr>
              <a:t>“设置”</a:t>
            </a:r>
            <a:endParaRPr lang="zh-CN" altLang="en-US" b="1" dirty="0">
              <a:solidFill>
                <a:srgbClr val="FF0000"/>
              </a:solidFill>
            </a:endParaRPr>
          </a:p>
        </p:txBody>
      </p:sp>
      <p:sp>
        <p:nvSpPr>
          <p:cNvPr id="11" name="圆角矩形标注 10"/>
          <p:cNvSpPr/>
          <p:nvPr/>
        </p:nvSpPr>
        <p:spPr>
          <a:xfrm flipH="1">
            <a:off x="3132122" y="3921320"/>
            <a:ext cx="2963926" cy="1155031"/>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800" b="1" kern="100">
                <a:solidFill>
                  <a:srgbClr val="FF0000"/>
                </a:solidFill>
                <a:ea typeface="宋体" panose="02010600030101010101" pitchFamily="2" charset="-122"/>
                <a:cs typeface="Times New Roman" panose="02020603050405020304" pitchFamily="18" charset="0"/>
              </a:rPr>
              <a:t>3.</a:t>
            </a:r>
            <a:r>
              <a:rPr lang="zh-CN" altLang="en-US" sz="2800" b="1" kern="100">
                <a:solidFill>
                  <a:srgbClr val="FF0000"/>
                </a:solidFill>
                <a:ea typeface="宋体" panose="02010600030101010101" pitchFamily="2" charset="-122"/>
                <a:cs typeface="Times New Roman" panose="02020603050405020304" pitchFamily="18" charset="0"/>
              </a:rPr>
              <a:t>点击录制</a:t>
            </a:r>
            <a:endParaRPr lang="zh-CN" sz="2800" b="1" kern="100" dirty="0">
              <a:solidFill>
                <a:srgbClr val="FF0000"/>
              </a:solidFill>
              <a:effectLst/>
              <a:ea typeface="宋体" panose="02010600030101010101" pitchFamily="2" charset="-122"/>
              <a:cs typeface="Times New Roman" panose="02020603050405020304" pitchFamily="18" charset="0"/>
            </a:endParaRPr>
          </a:p>
        </p:txBody>
      </p:sp>
      <p:sp>
        <p:nvSpPr>
          <p:cNvPr id="13" name="标题 1"/>
          <p:cNvSpPr txBox="1"/>
          <p:nvPr/>
        </p:nvSpPr>
        <p:spPr>
          <a:xfrm>
            <a:off x="1049354" y="6030676"/>
            <a:ext cx="11056060"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sz="2400" dirty="0">
                <a:solidFill>
                  <a:srgbClr val="C00000"/>
                </a:solidFill>
              </a:rPr>
              <a:t>答辩秘书在录制之前确保硬盘空间</a:t>
            </a:r>
            <a:r>
              <a:rPr lang="zh-CN" altLang="en-US" sz="2400">
                <a:solidFill>
                  <a:srgbClr val="C00000"/>
                </a:solidFill>
              </a:rPr>
              <a:t>足够</a:t>
            </a:r>
            <a:r>
              <a:rPr lang="zh-CN" altLang="en-US" sz="2400" smtClean="0">
                <a:solidFill>
                  <a:srgbClr val="C00000"/>
                </a:solidFill>
              </a:rPr>
              <a:t>录制。</a:t>
            </a:r>
            <a:endParaRPr lang="zh-CN" altLang="en-US" sz="2400"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11"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1205" y="1267274"/>
            <a:ext cx="4775606" cy="4822859"/>
          </a:xfrm>
          <a:prstGeom prst="rect">
            <a:avLst/>
          </a:prstGeom>
        </p:spPr>
        <p:txBody>
          <a:bodyPr wrap="square">
            <a:spAutoFit/>
          </a:bodyPr>
          <a:lstStyle/>
          <a:p>
            <a:pPr marL="285750" indent="-285750" algn="just">
              <a:lnSpc>
                <a:spcPct val="130000"/>
              </a:lnSpc>
              <a:spcAft>
                <a:spcPts val="1200"/>
              </a:spcAft>
              <a:buFont typeface="Wingdings" panose="05000000000000000000" pitchFamily="2" charset="2"/>
              <a:buChar char="l"/>
            </a:pPr>
            <a:r>
              <a:rPr lang="zh-CN" altLang="en-US" b="1" dirty="0">
                <a:solidFill>
                  <a:srgbClr val="C00000"/>
                </a:solidFill>
              </a:rPr>
              <a:t>答辩委员会主席宣布答辩开始</a:t>
            </a:r>
            <a:r>
              <a:rPr lang="zh-CN" altLang="en-US" dirty="0"/>
              <a:t>、宣读答辩委员会成员和秘书名单、学位申请人及其指导教师姓名、学位论文题目等，并主持会议。</a:t>
            </a:r>
            <a:endParaRPr lang="en-US" altLang="zh-CN" dirty="0"/>
          </a:p>
          <a:p>
            <a:pPr marL="285750" indent="-285750" algn="just">
              <a:lnSpc>
                <a:spcPct val="130000"/>
              </a:lnSpc>
              <a:spcAft>
                <a:spcPts val="1200"/>
              </a:spcAft>
              <a:buFont typeface="Wingdings" panose="05000000000000000000" pitchFamily="2" charset="2"/>
              <a:buChar char="l"/>
            </a:pPr>
            <a:r>
              <a:rPr lang="zh-CN" altLang="en-US" dirty="0"/>
              <a:t>答辩秘书将答辩人设置为“</a:t>
            </a:r>
            <a:r>
              <a:rPr lang="zh-CN" altLang="en-US" b="1" dirty="0">
                <a:solidFill>
                  <a:srgbClr val="C00000"/>
                </a:solidFill>
              </a:rPr>
              <a:t>全员看</a:t>
            </a:r>
            <a:r>
              <a:rPr lang="en-US" altLang="zh-CN" b="1" dirty="0">
                <a:solidFill>
                  <a:srgbClr val="C00000"/>
                </a:solidFill>
              </a:rPr>
              <a:t>TA</a:t>
            </a:r>
            <a:r>
              <a:rPr lang="zh-CN" altLang="en-US" dirty="0"/>
              <a:t>”</a:t>
            </a:r>
            <a:endParaRPr lang="en-US" altLang="zh-CN" dirty="0"/>
          </a:p>
          <a:p>
            <a:pPr marL="285750" indent="-285750" algn="just">
              <a:lnSpc>
                <a:spcPct val="130000"/>
              </a:lnSpc>
              <a:spcAft>
                <a:spcPts val="1200"/>
              </a:spcAft>
              <a:buFont typeface="Wingdings" panose="05000000000000000000" pitchFamily="2" charset="2"/>
              <a:buChar char="l"/>
            </a:pPr>
            <a:r>
              <a:rPr lang="zh-CN" altLang="en-US" smtClean="0"/>
              <a:t>请</a:t>
            </a:r>
            <a:r>
              <a:rPr lang="zh-CN" altLang="en-US" dirty="0"/>
              <a:t>答辩人将摄像头环视</a:t>
            </a:r>
            <a:r>
              <a:rPr lang="zh-CN" altLang="en-US"/>
              <a:t>一周</a:t>
            </a:r>
            <a:r>
              <a:rPr lang="zh-CN" altLang="en-US" smtClean="0"/>
              <a:t>，并声明在独立</a:t>
            </a:r>
            <a:r>
              <a:rPr lang="zh-CN" altLang="en-US" dirty="0"/>
              <a:t>空间</a:t>
            </a:r>
            <a:r>
              <a:rPr lang="zh-CN" altLang="en-US" b="1" dirty="0">
                <a:solidFill>
                  <a:srgbClr val="C00000"/>
                </a:solidFill>
              </a:rPr>
              <a:t>自主</a:t>
            </a:r>
            <a:r>
              <a:rPr lang="zh-CN" altLang="en-US" b="1">
                <a:solidFill>
                  <a:srgbClr val="C00000"/>
                </a:solidFill>
              </a:rPr>
              <a:t>答辩</a:t>
            </a:r>
            <a:r>
              <a:rPr lang="zh-CN" altLang="en-US" smtClean="0"/>
              <a:t>。</a:t>
            </a:r>
            <a:endParaRPr lang="en-US" altLang="zh-CN" smtClean="0"/>
          </a:p>
          <a:p>
            <a:pPr marL="285750" indent="-285750" algn="just">
              <a:lnSpc>
                <a:spcPct val="130000"/>
              </a:lnSpc>
              <a:spcAft>
                <a:spcPts val="1200"/>
              </a:spcAft>
              <a:buFont typeface="Wingdings" panose="05000000000000000000" pitchFamily="2" charset="2"/>
              <a:buChar char="l"/>
            </a:pPr>
            <a:r>
              <a:rPr lang="zh-CN" altLang="en-US" smtClean="0"/>
              <a:t>答辩人宣读</a:t>
            </a:r>
            <a:r>
              <a:rPr lang="en-US" altLang="zh-CN"/>
              <a:t>《</a:t>
            </a:r>
            <a:r>
              <a:rPr lang="zh-CN" altLang="en-US"/>
              <a:t>论文独创性声明</a:t>
            </a:r>
            <a:r>
              <a:rPr lang="en-US" altLang="zh-CN"/>
              <a:t>》</a:t>
            </a:r>
            <a:r>
              <a:rPr lang="zh-CN" altLang="en-US" smtClean="0"/>
              <a:t>，并开始报告</a:t>
            </a:r>
            <a:r>
              <a:rPr lang="zh-CN" altLang="en-US"/>
              <a:t>论文的主要内容。</a:t>
            </a:r>
            <a:endParaRPr lang="en-US" altLang="zh-CN" dirty="0"/>
          </a:p>
          <a:p>
            <a:pPr marL="285750" indent="-285750" algn="just">
              <a:lnSpc>
                <a:spcPct val="130000"/>
              </a:lnSpc>
              <a:spcAft>
                <a:spcPts val="1200"/>
              </a:spcAft>
              <a:buFont typeface="Wingdings" panose="05000000000000000000" pitchFamily="2" charset="2"/>
              <a:buChar char="l"/>
            </a:pPr>
            <a:r>
              <a:rPr lang="zh-CN" altLang="en-US" smtClean="0"/>
              <a:t>请</a:t>
            </a:r>
            <a:r>
              <a:rPr lang="zh-CN" altLang="en-US"/>
              <a:t>答辩</a:t>
            </a:r>
            <a:r>
              <a:rPr lang="zh-CN" altLang="en-US" smtClean="0"/>
              <a:t>委员会和与会人员</a:t>
            </a:r>
            <a:r>
              <a:rPr lang="zh-CN" altLang="en-US" b="1" smtClean="0">
                <a:solidFill>
                  <a:srgbClr val="C00000"/>
                </a:solidFill>
              </a:rPr>
              <a:t>提问</a:t>
            </a:r>
            <a:r>
              <a:rPr lang="zh-CN" altLang="en-US" smtClean="0"/>
              <a:t>。</a:t>
            </a:r>
            <a:endParaRPr lang="en-US" altLang="zh-CN" smtClean="0"/>
          </a:p>
          <a:p>
            <a:pPr marL="285750" indent="-285750" algn="just">
              <a:lnSpc>
                <a:spcPct val="130000"/>
              </a:lnSpc>
              <a:spcAft>
                <a:spcPts val="1200"/>
              </a:spcAft>
              <a:buFont typeface="Wingdings" panose="05000000000000000000" pitchFamily="2" charset="2"/>
              <a:buChar char="l"/>
            </a:pPr>
            <a:r>
              <a:rPr lang="zh-CN" altLang="en-US"/>
              <a:t>答辩</a:t>
            </a:r>
            <a:r>
              <a:rPr lang="zh-CN" altLang="en-US" smtClean="0"/>
              <a:t>人根据提问进行回答问题。</a:t>
            </a:r>
            <a:endParaRPr lang="en-US" altLang="zh-CN" dirty="0"/>
          </a:p>
        </p:txBody>
      </p:sp>
      <p:sp>
        <p:nvSpPr>
          <p:cNvPr id="2" name="标题 1"/>
          <p:cNvSpPr>
            <a:spLocks noGrp="1"/>
          </p:cNvSpPr>
          <p:nvPr>
            <p:ph type="title"/>
          </p:nvPr>
        </p:nvSpPr>
        <p:spPr/>
        <p:txBody>
          <a:bodyPr>
            <a:normAutofit/>
          </a:bodyPr>
          <a:lstStyle/>
          <a:p>
            <a:r>
              <a:rPr lang="en-US" altLang="zh-CN" dirty="0"/>
              <a:t>4</a:t>
            </a:r>
            <a:r>
              <a:rPr lang="zh-CN" altLang="en-US" dirty="0"/>
              <a:t>、开始答辩</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293066" y="1679394"/>
            <a:ext cx="6812348" cy="411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标注 14"/>
          <p:cNvSpPr/>
          <p:nvPr/>
        </p:nvSpPr>
        <p:spPr>
          <a:xfrm>
            <a:off x="5791286" y="3980721"/>
            <a:ext cx="2128771" cy="1073438"/>
          </a:xfrm>
          <a:prstGeom prst="wedgeRoundRectCallout">
            <a:avLst>
              <a:gd name="adj1" fmla="val 31367"/>
              <a:gd name="adj2" fmla="val 805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sz="2400" b="1" kern="100" dirty="0">
                <a:solidFill>
                  <a:schemeClr val="bg1"/>
                </a:solidFill>
                <a:effectLst/>
                <a:ea typeface="宋体" panose="02010600030101010101" pitchFamily="2" charset="-122"/>
                <a:cs typeface="Times New Roman" panose="02020603050405020304" pitchFamily="18" charset="0"/>
              </a:rPr>
              <a:t>可共享</a:t>
            </a:r>
            <a:r>
              <a:rPr lang="en-US" altLang="zh-CN" sz="2400" b="1" kern="100" dirty="0">
                <a:solidFill>
                  <a:schemeClr val="bg1"/>
                </a:solidFill>
                <a:effectLst/>
                <a:ea typeface="宋体" panose="02010600030101010101" pitchFamily="2" charset="-122"/>
                <a:cs typeface="Times New Roman" panose="02020603050405020304" pitchFamily="18" charset="0"/>
              </a:rPr>
              <a:t>PPT</a:t>
            </a:r>
            <a:r>
              <a:rPr lang="zh-CN" altLang="en-US" sz="2400" b="1" kern="100" dirty="0">
                <a:solidFill>
                  <a:schemeClr val="bg1"/>
                </a:solidFill>
                <a:effectLst/>
                <a:ea typeface="宋体" panose="02010600030101010101" pitchFamily="2" charset="-122"/>
                <a:cs typeface="Times New Roman" panose="02020603050405020304" pitchFamily="18" charset="0"/>
              </a:rPr>
              <a:t>及相关文档</a:t>
            </a:r>
            <a:endParaRPr lang="zh-CN" sz="2400" b="1" kern="100" dirty="0">
              <a:solidFill>
                <a:schemeClr val="bg1"/>
              </a:solidFill>
              <a:effectLst/>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03</a:t>
            </a:r>
            <a:endParaRPr kumimoji="0" lang="zh-CN" altLang="en-US" sz="7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4800" b="1" noProof="0">
                <a:solidFill>
                  <a:srgbClr val="FFFFFF"/>
                </a:solidFill>
                <a:latin typeface="微软雅黑" panose="020B0503020204020204" pitchFamily="34" charset="-122"/>
                <a:ea typeface="微软雅黑" panose="020B0503020204020204" pitchFamily="34" charset="-122"/>
              </a:rPr>
              <a:t>表决阶段</a:t>
            </a:r>
            <a:endParaRPr kumimoji="0" lang="zh-CN" altLang="en-US" sz="4800" b="1" i="0" u="none" strike="noStrike" kern="1200" cap="none" spc="0" normalizeH="0" baseline="0" noProof="0" dirty="0">
              <a:ln>
                <a:noFill/>
              </a:ln>
              <a:solidFill>
                <a:srgbClr val="3D3F41"/>
              </a:solidFill>
              <a:effectLst/>
              <a:uLnTx/>
              <a:uFillTx/>
              <a:latin typeface="Arial" panose="020B0604020202020204"/>
              <a:ea typeface="微软雅黑" panose="020B0503020204020204" pitchFamily="34" charset="-122"/>
              <a:cs typeface="+mn-cs"/>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a:t>、委员讨论</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5327374" y="1679246"/>
            <a:ext cx="6623876" cy="4172688"/>
          </a:xfrm>
          <a:prstGeom prst="rect">
            <a:avLst/>
          </a:prstGeom>
        </p:spPr>
      </p:pic>
      <p:sp>
        <p:nvSpPr>
          <p:cNvPr id="8" name="矩形 7"/>
          <p:cNvSpPr/>
          <p:nvPr/>
        </p:nvSpPr>
        <p:spPr>
          <a:xfrm>
            <a:off x="525371" y="2325597"/>
            <a:ext cx="4458031" cy="3662541"/>
          </a:xfrm>
          <a:prstGeom prst="rect">
            <a:avLst/>
          </a:prstGeom>
        </p:spPr>
        <p:txBody>
          <a:bodyPr wrap="square">
            <a:spAutoFit/>
          </a:bodyPr>
          <a:lstStyle/>
          <a:p>
            <a:pPr>
              <a:spcAft>
                <a:spcPts val="1200"/>
              </a:spcAft>
            </a:pPr>
            <a:r>
              <a:rPr lang="zh-CN" altLang="en-US" sz="2400" smtClean="0">
                <a:latin typeface="+mn-ea"/>
              </a:rPr>
              <a:t>答辩</a:t>
            </a:r>
            <a:r>
              <a:rPr lang="zh-CN" altLang="en-US" sz="2400">
                <a:latin typeface="+mn-ea"/>
              </a:rPr>
              <a:t>委员会内部</a:t>
            </a:r>
            <a:r>
              <a:rPr lang="zh-CN" altLang="en-US" sz="2400" smtClean="0">
                <a:latin typeface="+mn-ea"/>
              </a:rPr>
              <a:t>讨论前，答辩秘书确认答辩人和旁听人员已经退出会议，内部讨论内容</a:t>
            </a:r>
            <a:r>
              <a:rPr lang="zh-CN" altLang="en-US" sz="2400">
                <a:latin typeface="+mn-ea"/>
              </a:rPr>
              <a:t>主要包括：</a:t>
            </a:r>
            <a:endParaRPr lang="zh-CN" altLang="en-US" sz="2400">
              <a:latin typeface="+mn-ea"/>
            </a:endParaRPr>
          </a:p>
          <a:p>
            <a:pPr>
              <a:spcAft>
                <a:spcPts val="1200"/>
              </a:spcAft>
            </a:pPr>
            <a:r>
              <a:rPr lang="en-US" altLang="zh-CN" sz="2400" smtClean="0">
                <a:latin typeface="+mn-ea"/>
              </a:rPr>
              <a:t>(1) </a:t>
            </a:r>
            <a:r>
              <a:rPr lang="zh-CN" altLang="en-US" sz="2400">
                <a:latin typeface="+mn-ea"/>
              </a:rPr>
              <a:t>宣读论文评阅人的综合评语；</a:t>
            </a:r>
            <a:endParaRPr lang="zh-CN" altLang="en-US" sz="2400">
              <a:latin typeface="+mn-ea"/>
            </a:endParaRPr>
          </a:p>
          <a:p>
            <a:pPr>
              <a:spcAft>
                <a:spcPts val="1200"/>
              </a:spcAft>
            </a:pPr>
            <a:r>
              <a:rPr lang="en-US" altLang="zh-CN" sz="2400" smtClean="0">
                <a:latin typeface="+mn-ea"/>
              </a:rPr>
              <a:t>(2) </a:t>
            </a:r>
            <a:r>
              <a:rPr lang="zh-CN" altLang="en-US" sz="2400" smtClean="0">
                <a:latin typeface="+mn-ea"/>
              </a:rPr>
              <a:t>答辩委员会举行会议讨论；</a:t>
            </a:r>
            <a:endParaRPr lang="zh-CN" altLang="en-US" sz="2400" smtClean="0">
              <a:latin typeface="+mn-ea"/>
            </a:endParaRPr>
          </a:p>
          <a:p>
            <a:pPr>
              <a:spcAft>
                <a:spcPts val="1200"/>
              </a:spcAft>
            </a:pPr>
            <a:r>
              <a:rPr lang="en-US" altLang="zh-CN" sz="2400" smtClean="0">
                <a:latin typeface="+mn-ea"/>
              </a:rPr>
              <a:t>(3)</a:t>
            </a:r>
            <a:r>
              <a:rPr lang="zh-CN" altLang="en-US" sz="2400" smtClean="0">
                <a:latin typeface="+mn-ea"/>
              </a:rPr>
              <a:t>形成并通过答辩评语。</a:t>
            </a:r>
            <a:endParaRPr lang="en-US" altLang="zh-CN" sz="2400" smtClean="0">
              <a:latin typeface="+mn-ea"/>
            </a:endParaRPr>
          </a:p>
          <a:p>
            <a:pPr>
              <a:spcAft>
                <a:spcPts val="1200"/>
              </a:spcAft>
            </a:pPr>
            <a:r>
              <a:rPr lang="en-US" altLang="zh-CN" sz="2400" smtClean="0">
                <a:latin typeface="+mn-ea"/>
              </a:rPr>
              <a:t>(4)</a:t>
            </a:r>
            <a:r>
              <a:rPr lang="zh-CN" altLang="en-US" sz="2400" smtClean="0">
                <a:latin typeface="+mn-ea"/>
              </a:rPr>
              <a:t>投票表决是否同意毕业和授予学位、最后形成答辩决议。</a:t>
            </a:r>
            <a:endParaRPr lang="zh-CN" altLang="en-US" sz="2400">
              <a:latin typeface="+mn-ea"/>
            </a:endParaRPr>
          </a:p>
        </p:txBody>
      </p:sp>
      <p:sp>
        <p:nvSpPr>
          <p:cNvPr id="11" name="爆炸形: 8 pt  4"/>
          <p:cNvSpPr/>
          <p:nvPr/>
        </p:nvSpPr>
        <p:spPr>
          <a:xfrm>
            <a:off x="1516565" y="995443"/>
            <a:ext cx="2300717" cy="130414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p:nvSpPr>
        <p:spPr>
          <a:xfrm>
            <a:off x="1899953" y="1361281"/>
            <a:ext cx="1415772" cy="572464"/>
          </a:xfrm>
          <a:prstGeom prst="rect">
            <a:avLst/>
          </a:prstGeom>
          <a:noFill/>
        </p:spPr>
        <p:txBody>
          <a:bodyPr wrap="none" rtlCol="0">
            <a:spAutoFit/>
          </a:bodyPr>
          <a:lstStyle/>
          <a:p>
            <a:pPr>
              <a:lnSpc>
                <a:spcPct val="130000"/>
              </a:lnSpc>
            </a:pPr>
            <a:r>
              <a:rPr lang="zh-CN" altLang="en-US" sz="2400" b="1" dirty="0">
                <a:solidFill>
                  <a:srgbClr val="C00000"/>
                </a:solidFill>
                <a:latin typeface="Arial" panose="020B0604020202020204" pitchFamily="34" charset="0"/>
                <a:ea typeface="微软雅黑" panose="020B0503020204020204" pitchFamily="34" charset="-122"/>
              </a:rPr>
              <a:t>注意事项</a:t>
            </a:r>
            <a:endParaRPr lang="zh-CN" altLang="en-US" sz="2400" b="1" dirty="0">
              <a:solidFill>
                <a:srgbClr val="C00000"/>
              </a:solidFill>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solidFill>
                  <a:srgbClr val="071F65"/>
                </a:solidFill>
              </a:rPr>
              <a:t>、匿名投票</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p:nvPr/>
        </p:nvSpPr>
        <p:spPr>
          <a:xfrm>
            <a:off x="1601540" y="1055457"/>
            <a:ext cx="9947668" cy="6995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marL="457200" indent="-457200">
              <a:buFont typeface="Arial" panose="020B0604020202020204" pitchFamily="34" charset="0"/>
              <a:buChar char="•"/>
            </a:pPr>
            <a:r>
              <a:rPr lang="zh-CN" altLang="en-US">
                <a:solidFill>
                  <a:srgbClr val="0070C0"/>
                </a:solidFill>
              </a:rPr>
              <a:t>创建表决票</a:t>
            </a:r>
            <a:endParaRPr lang="zh-CN" altLang="en-US" dirty="0">
              <a:solidFill>
                <a:srgbClr val="0070C0"/>
              </a:solidFill>
            </a:endParaRPr>
          </a:p>
        </p:txBody>
      </p:sp>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540" y="2108314"/>
            <a:ext cx="8819076" cy="4583519"/>
          </a:xfrm>
          <a:prstGeom prst="rect">
            <a:avLst/>
          </a:prstGeom>
          <a:ln>
            <a:noFill/>
          </a:ln>
          <a:effectLst>
            <a:outerShdw blurRad="190500" algn="tl" rotWithShape="0">
              <a:srgbClr val="000000">
                <a:alpha val="70000"/>
              </a:srgbClr>
            </a:outerShdw>
          </a:effectLst>
        </p:spPr>
      </p:pic>
      <p:sp>
        <p:nvSpPr>
          <p:cNvPr id="13" name="圆角矩形标注 12"/>
          <p:cNvSpPr/>
          <p:nvPr/>
        </p:nvSpPr>
        <p:spPr>
          <a:xfrm>
            <a:off x="8113987" y="5624280"/>
            <a:ext cx="2732690" cy="829070"/>
          </a:xfrm>
          <a:prstGeom prst="wedgeRoundRectCallout">
            <a:avLst>
              <a:gd name="adj1" fmla="val 25566"/>
              <a:gd name="adj2" fmla="val -9250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000" b="1" kern="100" dirty="0">
                <a:solidFill>
                  <a:srgbClr val="FF0000"/>
                </a:solidFill>
                <a:effectLst/>
                <a:ea typeface="宋体" panose="02010600030101010101" pitchFamily="2" charset="-122"/>
                <a:cs typeface="Times New Roman" panose="02020603050405020304" pitchFamily="18" charset="0"/>
              </a:rPr>
              <a:t>1. </a:t>
            </a:r>
            <a:r>
              <a:rPr lang="zh-CN" altLang="en-US" sz="2000" b="1" kern="100" dirty="0">
                <a:solidFill>
                  <a:srgbClr val="FF0000"/>
                </a:solidFill>
                <a:effectLst/>
                <a:ea typeface="宋体" panose="02010600030101010101" pitchFamily="2" charset="-122"/>
                <a:cs typeface="Times New Roman" panose="02020603050405020304" pitchFamily="18" charset="0"/>
              </a:rPr>
              <a:t>点击这里</a:t>
            </a:r>
            <a:endParaRPr lang="zh-CN" sz="2000" b="1" kern="100" dirty="0">
              <a:solidFill>
                <a:srgbClr val="FF0000"/>
              </a:solidFill>
              <a:effectLst/>
              <a:ea typeface="宋体" panose="02010600030101010101" pitchFamily="2" charset="-122"/>
              <a:cs typeface="Times New Roman" panose="02020603050405020304" pitchFamily="18" charset="0"/>
            </a:endParaRPr>
          </a:p>
        </p:txBody>
      </p:sp>
      <p:sp>
        <p:nvSpPr>
          <p:cNvPr id="18" name="圆角矩形标注 17"/>
          <p:cNvSpPr/>
          <p:nvPr/>
        </p:nvSpPr>
        <p:spPr>
          <a:xfrm>
            <a:off x="7278415" y="3884583"/>
            <a:ext cx="2732690" cy="829070"/>
          </a:xfrm>
          <a:prstGeom prst="wedgeRoundRectCallout">
            <a:avLst>
              <a:gd name="adj1" fmla="val 25566"/>
              <a:gd name="adj2" fmla="val -9250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altLang="zh-CN" sz="2000" b="1" kern="100" dirty="0">
                <a:solidFill>
                  <a:srgbClr val="FF0000"/>
                </a:solidFill>
                <a:effectLst/>
                <a:ea typeface="宋体" panose="02010600030101010101" pitchFamily="2" charset="-122"/>
                <a:cs typeface="Times New Roman" panose="02020603050405020304" pitchFamily="18" charset="0"/>
              </a:rPr>
              <a:t>2. </a:t>
            </a:r>
            <a:r>
              <a:rPr lang="zh-CN" altLang="en-US" sz="2000" b="1" kern="100" dirty="0">
                <a:solidFill>
                  <a:srgbClr val="FF0000"/>
                </a:solidFill>
                <a:effectLst/>
                <a:ea typeface="宋体" panose="02010600030101010101" pitchFamily="2" charset="-122"/>
                <a:cs typeface="Times New Roman" panose="02020603050405020304" pitchFamily="18" charset="0"/>
              </a:rPr>
              <a:t>点击这里发起投票</a:t>
            </a:r>
            <a:endParaRPr lang="zh-CN" sz="2000" b="1" kern="100" dirty="0">
              <a:solidFill>
                <a:srgbClr val="FF0000"/>
              </a:solidFill>
              <a:effectLst/>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71F65"/>
                </a:solidFill>
              </a:rPr>
              <a:t>目录</a:t>
            </a:r>
            <a:endParaRPr lang="zh-CN" altLang="en-US" dirty="0">
              <a:solidFill>
                <a:srgbClr val="071F65"/>
              </a:solidFill>
            </a:endParaRPr>
          </a:p>
        </p:txBody>
      </p:sp>
      <p:grpSp>
        <p:nvGrpSpPr>
          <p:cNvPr id="39" name="Group 4"/>
          <p:cNvGrpSpPr/>
          <p:nvPr/>
        </p:nvGrpSpPr>
        <p:grpSpPr bwMode="auto">
          <a:xfrm>
            <a:off x="2737580" y="1765266"/>
            <a:ext cx="6911975" cy="1092200"/>
            <a:chOff x="0" y="0"/>
            <a:chExt cx="4354" cy="688"/>
          </a:xfrm>
        </p:grpSpPr>
        <p:sp>
          <p:nvSpPr>
            <p:cNvPr id="40" name="Rectangle 5"/>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41" name="Rectangle 6"/>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42" name="AutoShape 9"/>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43" name="AutoShape 10"/>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nvGrpSpPr>
          <p:cNvPr id="49" name="Group 11"/>
          <p:cNvGrpSpPr/>
          <p:nvPr/>
        </p:nvGrpSpPr>
        <p:grpSpPr bwMode="auto">
          <a:xfrm>
            <a:off x="2737581" y="3089466"/>
            <a:ext cx="6911975" cy="1092200"/>
            <a:chOff x="0" y="0"/>
            <a:chExt cx="4354" cy="688"/>
          </a:xfrm>
        </p:grpSpPr>
        <p:sp>
          <p:nvSpPr>
            <p:cNvPr id="60" name="Rectangle 12"/>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61" name="Rectangle 13"/>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64" name="AutoShape 16"/>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65" name="AutoShape 17"/>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76" name="TextBox 1"/>
          <p:cNvSpPr txBox="1"/>
          <p:nvPr/>
        </p:nvSpPr>
        <p:spPr>
          <a:xfrm>
            <a:off x="3291951" y="1778372"/>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一</a:t>
            </a:r>
            <a:endPar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77" name="TextBox 65"/>
          <p:cNvSpPr txBox="1"/>
          <p:nvPr/>
        </p:nvSpPr>
        <p:spPr>
          <a:xfrm>
            <a:off x="3301477" y="3107335"/>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二</a:t>
            </a:r>
            <a:endPar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80" name="TextBox 64"/>
          <p:cNvSpPr txBox="1"/>
          <p:nvPr/>
        </p:nvSpPr>
        <p:spPr>
          <a:xfrm>
            <a:off x="5880830" y="1982753"/>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zh-CN" altLang="en-US" sz="2800" b="1" noProof="0">
                <a:solidFill>
                  <a:srgbClr val="FFFFFF"/>
                </a:solidFill>
                <a:latin typeface="微软雅黑" panose="020B0503020204020204" pitchFamily="34" charset="-122"/>
                <a:ea typeface="微软雅黑" panose="020B0503020204020204" pitchFamily="34" charset="-122"/>
              </a:rPr>
              <a:t>答辩方案</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1" name="TextBox 69"/>
          <p:cNvSpPr txBox="1"/>
          <p:nvPr/>
        </p:nvSpPr>
        <p:spPr>
          <a:xfrm>
            <a:off x="5895119" y="3306954"/>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zh-CN" altLang="en-US" sz="2800" b="1">
                <a:solidFill>
                  <a:srgbClr val="FFFFFF"/>
                </a:solidFill>
                <a:latin typeface="微软雅黑" panose="020B0503020204020204" pitchFamily="34" charset="-122"/>
                <a:ea typeface="微软雅黑" panose="020B0503020204020204" pitchFamily="34" charset="-122"/>
              </a:rPr>
              <a:t>注意事项</a:t>
            </a:r>
            <a:endPar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38" name="Picture 2" descr="http://www.zju.edu.cn/_upload/article/images/10/24/2b6b60ac47b8aaecf44776ae0e44/65681adb-bc95-4949-9bad-09ed361a191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11"/>
          <p:cNvGrpSpPr/>
          <p:nvPr/>
        </p:nvGrpSpPr>
        <p:grpSpPr bwMode="auto">
          <a:xfrm>
            <a:off x="2737580" y="4529646"/>
            <a:ext cx="6911975" cy="1092200"/>
            <a:chOff x="0" y="0"/>
            <a:chExt cx="4354" cy="688"/>
          </a:xfrm>
        </p:grpSpPr>
        <p:sp>
          <p:nvSpPr>
            <p:cNvPr id="24" name="Rectangle 12"/>
            <p:cNvSpPr>
              <a:spLocks noChangeArrowheads="1"/>
            </p:cNvSpPr>
            <p:nvPr/>
          </p:nvSpPr>
          <p:spPr bwMode="auto">
            <a:xfrm>
              <a:off x="0" y="54"/>
              <a:ext cx="4354" cy="453"/>
            </a:xfrm>
            <a:prstGeom prst="rect">
              <a:avLst/>
            </a:prstGeom>
            <a:solidFill>
              <a:schemeClr val="bg1">
                <a:lumMod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25" name="Rectangle 13"/>
            <p:cNvSpPr>
              <a:spLocks noChangeArrowheads="1"/>
            </p:cNvSpPr>
            <p:nvPr/>
          </p:nvSpPr>
          <p:spPr bwMode="auto">
            <a:xfrm>
              <a:off x="181" y="0"/>
              <a:ext cx="1497" cy="326"/>
            </a:xfrm>
            <a:prstGeom prst="rect">
              <a:avLst/>
            </a:prstGeom>
            <a:solidFill>
              <a:srgbClr val="071F6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1"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26" name="AutoShape 16"/>
            <p:cNvSpPr>
              <a:spLocks noChangeArrowheads="1"/>
            </p:cNvSpPr>
            <p:nvPr/>
          </p:nvSpPr>
          <p:spPr bwMode="auto">
            <a:xfrm>
              <a:off x="0" y="507"/>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27" name="AutoShape 17"/>
            <p:cNvSpPr>
              <a:spLocks noChangeArrowheads="1"/>
            </p:cNvSpPr>
            <p:nvPr/>
          </p:nvSpPr>
          <p:spPr bwMode="auto">
            <a:xfrm>
              <a:off x="181" y="320"/>
              <a:ext cx="1497"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BBE0E3">
                    <a:alpha val="5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sp>
        <p:nvSpPr>
          <p:cNvPr id="28" name="TextBox 65"/>
          <p:cNvSpPr txBox="1"/>
          <p:nvPr/>
        </p:nvSpPr>
        <p:spPr>
          <a:xfrm>
            <a:off x="3291951" y="4496020"/>
            <a:ext cx="1728787" cy="584775"/>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lang="zh-CN" altLang="en-US" sz="3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a:t>
            </a:r>
            <a:endParaRPr kumimoji="0" lang="zh-CN" alt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9" name="TextBox 69"/>
          <p:cNvSpPr txBox="1"/>
          <p:nvPr/>
        </p:nvSpPr>
        <p:spPr>
          <a:xfrm>
            <a:off x="5895119" y="4701649"/>
            <a:ext cx="3457575" cy="523220"/>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defRPr/>
            </a:pPr>
            <a:r>
              <a:rPr lang="zh-CN" altLang="en-US" sz="2800" b="1" noProof="0" smtClean="0">
                <a:solidFill>
                  <a:srgbClr val="FFFFFF"/>
                </a:solidFill>
                <a:latin typeface="微软雅黑" panose="020B0503020204020204" pitchFamily="34" charset="-122"/>
                <a:ea typeface="微软雅黑" panose="020B0503020204020204" pitchFamily="34" charset="-122"/>
              </a:rPr>
              <a:t>技术支持</a:t>
            </a:r>
            <a:endPar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Tm="14665">
        <p:fade/>
      </p:transition>
    </mc:Choice>
    <mc:Fallback>
      <p:transition spd="med" advTm="14665">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589" y="975872"/>
            <a:ext cx="8308005" cy="5523516"/>
          </a:xfrm>
          <a:prstGeom prst="rect">
            <a:avLst/>
          </a:prstGeom>
          <a:ln>
            <a:noFill/>
          </a:ln>
          <a:effectLst>
            <a:outerShdw blurRad="190500" algn="tl" rotWithShape="0">
              <a:srgbClr val="000000">
                <a:alpha val="70000"/>
              </a:srgbClr>
            </a:outerShdw>
          </a:effectLst>
        </p:spPr>
      </p:pic>
      <p:sp>
        <p:nvSpPr>
          <p:cNvPr id="11" name="圆角矩形标注 10"/>
          <p:cNvSpPr/>
          <p:nvPr/>
        </p:nvSpPr>
        <p:spPr>
          <a:xfrm>
            <a:off x="9769632" y="4387110"/>
            <a:ext cx="1513633" cy="781772"/>
          </a:xfrm>
          <a:prstGeom prst="wedgeRoundRectCallout">
            <a:avLst>
              <a:gd name="adj1" fmla="val -38881"/>
              <a:gd name="adj2" fmla="val 1031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新建</a:t>
            </a:r>
            <a:r>
              <a:rPr lang="zh-CN" altLang="en-US" b="1" kern="100" dirty="0">
                <a:solidFill>
                  <a:srgbClr val="FF0000"/>
                </a:solidFill>
                <a:effectLst/>
                <a:ea typeface="宋体" panose="02010600030101010101" pitchFamily="2" charset="-122"/>
                <a:cs typeface="Times New Roman" panose="02020603050405020304" pitchFamily="18" charset="0"/>
              </a:rPr>
              <a:t>投票</a:t>
            </a:r>
            <a:endParaRPr lang="zh-CN" b="1" kern="100" dirty="0">
              <a:solidFill>
                <a:srgbClr val="FF0000"/>
              </a:solidFill>
              <a:effectLst/>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5253811" y="433355"/>
            <a:ext cx="4572000" cy="6057900"/>
          </a:xfrm>
          <a:prstGeom prst="rect">
            <a:avLst/>
          </a:prstGeom>
          <a:ln>
            <a:noFill/>
          </a:ln>
          <a:effectLst>
            <a:outerShdw blurRad="190500" algn="tl" rotWithShape="0">
              <a:srgbClr val="000000">
                <a:alpha val="70000"/>
              </a:srgbClr>
            </a:outerShdw>
          </a:effectLst>
        </p:spPr>
      </p:pic>
      <p:sp>
        <p:nvSpPr>
          <p:cNvPr id="15" name="圆角矩形标注 14"/>
          <p:cNvSpPr/>
          <p:nvPr/>
        </p:nvSpPr>
        <p:spPr>
          <a:xfrm>
            <a:off x="9921749" y="3764073"/>
            <a:ext cx="1978793" cy="462081"/>
          </a:xfrm>
          <a:prstGeom prst="wedgeRoundRectCallout">
            <a:avLst>
              <a:gd name="adj1" fmla="val -72576"/>
              <a:gd name="adj2" fmla="val 164529"/>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a:solidFill>
                  <a:srgbClr val="FF0000"/>
                </a:solidFill>
                <a:ea typeface="宋体" panose="02010600030101010101" pitchFamily="2" charset="-122"/>
                <a:cs typeface="Times New Roman" panose="02020603050405020304" pitchFamily="18" charset="0"/>
              </a:rPr>
              <a:t>设置截至时间</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7" name="圆角矩形标注 16"/>
          <p:cNvSpPr/>
          <p:nvPr/>
        </p:nvSpPr>
        <p:spPr>
          <a:xfrm>
            <a:off x="9921749" y="4670540"/>
            <a:ext cx="1978793" cy="462081"/>
          </a:xfrm>
          <a:prstGeom prst="wedgeRoundRectCallout">
            <a:avLst>
              <a:gd name="adj1" fmla="val -67142"/>
              <a:gd name="adj2" fmla="val 115383"/>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打开匿名投票</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3" name="圆角矩形标注 12"/>
          <p:cNvSpPr/>
          <p:nvPr/>
        </p:nvSpPr>
        <p:spPr>
          <a:xfrm>
            <a:off x="10126621" y="1149510"/>
            <a:ext cx="1978793" cy="781772"/>
          </a:xfrm>
          <a:prstGeom prst="wedgeRoundRectCallout">
            <a:avLst>
              <a:gd name="adj1" fmla="val -111611"/>
              <a:gd name="adj2" fmla="val 81824"/>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输入投票选项</a:t>
            </a:r>
            <a:endParaRPr lang="zh-CN" b="1" kern="100" dirty="0">
              <a:solidFill>
                <a:srgbClr val="FF0000"/>
              </a:solidFill>
              <a:effectLst/>
              <a:ea typeface="宋体" panose="02010600030101010101" pitchFamily="2" charset="-122"/>
              <a:cs typeface="Times New Roman" panose="02020603050405020304" pitchFamily="18" charset="0"/>
            </a:endParaRPr>
          </a:p>
        </p:txBody>
      </p:sp>
      <p:sp>
        <p:nvSpPr>
          <p:cNvPr id="12" name="圆角矩形标注 11"/>
          <p:cNvSpPr/>
          <p:nvPr/>
        </p:nvSpPr>
        <p:spPr>
          <a:xfrm>
            <a:off x="10052828" y="47786"/>
            <a:ext cx="1978793" cy="781772"/>
          </a:xfrm>
          <a:prstGeom prst="wedgeRoundRectCallout">
            <a:avLst>
              <a:gd name="adj1" fmla="val -106790"/>
              <a:gd name="adj2" fmla="val 60465"/>
              <a:gd name="adj3" fmla="val 1666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altLang="en-US" b="1" kern="100" dirty="0">
                <a:solidFill>
                  <a:srgbClr val="FF0000"/>
                </a:solidFill>
                <a:ea typeface="宋体" panose="02010600030101010101" pitchFamily="2" charset="-122"/>
                <a:cs typeface="Times New Roman" panose="02020603050405020304" pitchFamily="18" charset="0"/>
              </a:rPr>
              <a:t>输入投票主题</a:t>
            </a:r>
            <a:endParaRPr lang="zh-CN" b="1" kern="100" dirty="0">
              <a:solidFill>
                <a:srgbClr val="FF0000"/>
              </a:solidFill>
              <a:effectLst/>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4"/>
          <a:stretch>
            <a:fillRect/>
          </a:stretch>
        </p:blipFill>
        <p:spPr>
          <a:xfrm>
            <a:off x="223259" y="2103030"/>
            <a:ext cx="4644234" cy="3022627"/>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箭头: 下 2"/>
          <p:cNvSpPr/>
          <p:nvPr/>
        </p:nvSpPr>
        <p:spPr>
          <a:xfrm>
            <a:off x="670962" y="1317791"/>
            <a:ext cx="483583" cy="4648900"/>
          </a:xfrm>
          <a:prstGeom prst="down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normAutofit/>
          </a:bodyPr>
          <a:lstStyle/>
          <a:p>
            <a:r>
              <a:rPr lang="en-US" altLang="zh-CN"/>
              <a:t>2</a:t>
            </a:r>
            <a:r>
              <a:rPr lang="zh-CN" altLang="en-US"/>
              <a:t>、匿名投票</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7133240" y="975872"/>
            <a:ext cx="4055570" cy="5137055"/>
          </a:xfrm>
          <a:prstGeom prst="rect">
            <a:avLst/>
          </a:prstGeom>
          <a:ln>
            <a:noFill/>
          </a:ln>
          <a:effectLst>
            <a:outerShdw blurRad="292100" dist="139700" dir="2700000" algn="tl" rotWithShape="0">
              <a:srgbClr val="333333">
                <a:alpha val="65000"/>
              </a:srgbClr>
            </a:outerShdw>
          </a:effectLst>
        </p:spPr>
      </p:pic>
      <p:sp>
        <p:nvSpPr>
          <p:cNvPr id="9" name="文本框 8"/>
          <p:cNvSpPr txBox="1"/>
          <p:nvPr/>
        </p:nvSpPr>
        <p:spPr>
          <a:xfrm>
            <a:off x="763326" y="1417629"/>
            <a:ext cx="5923722" cy="3990644"/>
          </a:xfrm>
          <a:prstGeom prst="rect">
            <a:avLst/>
          </a:prstGeom>
          <a:noFill/>
        </p:spPr>
        <p:txBody>
          <a:bodyPr wrap="square" rtlCol="0">
            <a:spAutoFit/>
          </a:bodyPr>
          <a:lstStyle/>
          <a:p>
            <a:pPr marL="285750" indent="-285750">
              <a:lnSpc>
                <a:spcPct val="130000"/>
              </a:lnSpc>
              <a:spcAft>
                <a:spcPts val="1800"/>
              </a:spcAft>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答辩秘书完成表决票制作以后，提醒全体委员到答辩群中进行投票。</a:t>
            </a:r>
            <a:endParaRPr lang="en-US" altLang="zh-CN" b="1" dirty="0">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solidFill>
                  <a:srgbClr val="0070C0"/>
                </a:solidFill>
                <a:latin typeface="微软雅黑" panose="020B0503020204020204" pitchFamily="34" charset="-122"/>
                <a:ea typeface="微软雅黑" panose="020B0503020204020204" pitchFamily="34" charset="-122"/>
              </a:rPr>
              <a:t>答辩秘书确认所有委员都完成投票后，将汇总结果发给答辩委员会主席。</a:t>
            </a:r>
            <a:endParaRPr lang="en-US" altLang="zh-CN" b="1" dirty="0">
              <a:solidFill>
                <a:srgbClr val="0070C0"/>
              </a:solidFill>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答辩委员会主席在会上向全体委员宣读投票结果，所有委员会上确认投票结果。</a:t>
            </a:r>
            <a:endParaRPr lang="en-US" altLang="zh-CN" b="1" dirty="0">
              <a:latin typeface="微软雅黑" panose="020B0503020204020204" pitchFamily="34" charset="-122"/>
              <a:ea typeface="微软雅黑" panose="020B0503020204020204" pitchFamily="34" charset="-122"/>
            </a:endParaRPr>
          </a:p>
          <a:p>
            <a:pPr marL="285750" indent="-285750">
              <a:lnSpc>
                <a:spcPct val="130000"/>
              </a:lnSpc>
              <a:spcAft>
                <a:spcPts val="1800"/>
              </a:spcAft>
              <a:buFont typeface="Wingdings" panose="05000000000000000000" pitchFamily="2" charset="2"/>
              <a:buChar char="Ø"/>
            </a:pPr>
            <a:r>
              <a:rPr lang="zh-CN" altLang="en-US" b="1" dirty="0">
                <a:solidFill>
                  <a:srgbClr val="0070C0"/>
                </a:solidFill>
                <a:latin typeface="微软雅黑" panose="020B0503020204020204" pitchFamily="34" charset="-122"/>
                <a:ea typeface="微软雅黑" panose="020B0503020204020204" pitchFamily="34" charset="-122"/>
              </a:rPr>
              <a:t>事后，答辩秘书将确认后的投票结果整理至表决票及答辩决议书等纸质材料上，并将投票截</a:t>
            </a:r>
            <a:r>
              <a:rPr lang="zh-CN" altLang="en-US" b="1">
                <a:solidFill>
                  <a:srgbClr val="0070C0"/>
                </a:solidFill>
                <a:latin typeface="微软雅黑" panose="020B0503020204020204" pitchFamily="34" charset="-122"/>
                <a:ea typeface="微软雅黑" panose="020B0503020204020204" pitchFamily="34" charset="-122"/>
              </a:rPr>
              <a:t>图</a:t>
            </a:r>
            <a:r>
              <a:rPr lang="zh-CN" altLang="en-US" b="1" smtClean="0">
                <a:solidFill>
                  <a:srgbClr val="0070C0"/>
                </a:solidFill>
                <a:latin typeface="微软雅黑" panose="020B0503020204020204" pitchFamily="34" charset="-122"/>
                <a:ea typeface="微软雅黑" panose="020B0503020204020204" pitchFamily="34" charset="-122"/>
              </a:rPr>
              <a:t>打印盖学院</a:t>
            </a:r>
            <a:r>
              <a:rPr lang="zh-CN" altLang="en-US" b="1" dirty="0">
                <a:solidFill>
                  <a:srgbClr val="0070C0"/>
                </a:solidFill>
                <a:latin typeface="微软雅黑" panose="020B0503020204020204" pitchFamily="34" charset="-122"/>
                <a:ea typeface="微软雅黑" panose="020B0503020204020204" pitchFamily="34" charset="-122"/>
              </a:rPr>
              <a:t>（</a:t>
            </a:r>
            <a:r>
              <a:rPr lang="zh-CN" altLang="en-US" b="1">
                <a:solidFill>
                  <a:srgbClr val="0070C0"/>
                </a:solidFill>
                <a:latin typeface="微软雅黑" panose="020B0503020204020204" pitchFamily="34" charset="-122"/>
                <a:ea typeface="微软雅黑" panose="020B0503020204020204" pitchFamily="34" charset="-122"/>
              </a:rPr>
              <a:t>系</a:t>
            </a:r>
            <a:r>
              <a:rPr lang="zh-CN" altLang="en-US" b="1" smtClean="0">
                <a:solidFill>
                  <a:srgbClr val="0070C0"/>
                </a:solidFill>
                <a:latin typeface="微软雅黑" panose="020B0503020204020204" pitchFamily="34" charset="-122"/>
                <a:ea typeface="微软雅黑" panose="020B0503020204020204" pitchFamily="34" charset="-122"/>
              </a:rPr>
              <a:t>）章和</a:t>
            </a:r>
            <a:r>
              <a:rPr lang="zh-CN" altLang="en-US" b="1" dirty="0">
                <a:solidFill>
                  <a:srgbClr val="0070C0"/>
                </a:solidFill>
                <a:latin typeface="微软雅黑" panose="020B0503020204020204" pitchFamily="34" charset="-122"/>
                <a:ea typeface="微软雅黑" panose="020B0503020204020204" pitchFamily="34" charset="-122"/>
              </a:rPr>
              <a:t>纸质表决票存放一起。</a:t>
            </a:r>
            <a:endParaRPr lang="en-US" altLang="zh-CN"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、宣读结果</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05863" y="1700808"/>
            <a:ext cx="10349439" cy="4491299"/>
            <a:chOff x="3970218" y="1700809"/>
            <a:chExt cx="7333159" cy="4491299"/>
          </a:xfrm>
        </p:grpSpPr>
        <p:sp>
          <p:nvSpPr>
            <p:cNvPr id="6" name="Freeform 5"/>
            <p:cNvSpPr/>
            <p:nvPr/>
          </p:nvSpPr>
          <p:spPr bwMode="auto">
            <a:xfrm>
              <a:off x="9702599" y="325469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7" name="Freeform 8"/>
            <p:cNvSpPr/>
            <p:nvPr/>
          </p:nvSpPr>
          <p:spPr bwMode="auto">
            <a:xfrm>
              <a:off x="8171419" y="3254700"/>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9" name="Freeform 10"/>
            <p:cNvSpPr/>
            <p:nvPr/>
          </p:nvSpPr>
          <p:spPr bwMode="auto">
            <a:xfrm>
              <a:off x="6642023" y="3254700"/>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1" name="Freeform 12"/>
            <p:cNvSpPr/>
            <p:nvPr/>
          </p:nvSpPr>
          <p:spPr bwMode="auto">
            <a:xfrm>
              <a:off x="5112627" y="3254700"/>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2" name="Freeform 17"/>
            <p:cNvSpPr/>
            <p:nvPr/>
          </p:nvSpPr>
          <p:spPr bwMode="auto">
            <a:xfrm>
              <a:off x="10202284" y="342963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rgbClr val="005DA2"/>
            </a:solidFill>
            <a:ln>
              <a:noFill/>
            </a:ln>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grpSp>
          <p:nvGrpSpPr>
            <p:cNvPr id="13" name="组合 12"/>
            <p:cNvGrpSpPr/>
            <p:nvPr/>
          </p:nvGrpSpPr>
          <p:grpSpPr>
            <a:xfrm>
              <a:off x="3970218" y="3254700"/>
              <a:ext cx="1279553" cy="1354859"/>
              <a:chOff x="3176585" y="2261909"/>
              <a:chExt cx="959665" cy="1016144"/>
            </a:xfrm>
          </p:grpSpPr>
          <p:sp>
            <p:nvSpPr>
              <p:cNvPr id="14" name="Rectangle 11"/>
              <p:cNvSpPr>
                <a:spLocks noChangeArrowheads="1"/>
              </p:cNvSpPr>
              <p:nvPr userDrawn="1"/>
            </p:nvSpPr>
            <p:spPr bwMode="auto">
              <a:xfrm>
                <a:off x="3261110"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5"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6" name="组合 15"/>
            <p:cNvGrpSpPr/>
            <p:nvPr/>
          </p:nvGrpSpPr>
          <p:grpSpPr>
            <a:xfrm>
              <a:off x="5499614" y="3254700"/>
              <a:ext cx="1279553" cy="1354859"/>
              <a:chOff x="4323632" y="2261909"/>
              <a:chExt cx="959665" cy="1016144"/>
            </a:xfrm>
          </p:grpSpPr>
          <p:sp>
            <p:nvSpPr>
              <p:cNvPr id="17" name="Rectangle 9"/>
              <p:cNvSpPr>
                <a:spLocks noChangeArrowheads="1"/>
              </p:cNvSpPr>
              <p:nvPr userDrawn="1"/>
            </p:nvSpPr>
            <p:spPr bwMode="auto">
              <a:xfrm>
                <a:off x="4408156"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18"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7025648" y="3254700"/>
              <a:ext cx="1279553" cy="1354859"/>
              <a:chOff x="5468157" y="2261909"/>
              <a:chExt cx="959665" cy="1016144"/>
            </a:xfrm>
          </p:grpSpPr>
          <p:sp>
            <p:nvSpPr>
              <p:cNvPr id="20" name="Rectangle 7"/>
              <p:cNvSpPr>
                <a:spLocks noChangeArrowheads="1"/>
              </p:cNvSpPr>
              <p:nvPr userDrawn="1"/>
            </p:nvSpPr>
            <p:spPr bwMode="auto">
              <a:xfrm>
                <a:off x="5556543" y="2261909"/>
                <a:ext cx="770944"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21"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8560190" y="3254700"/>
              <a:ext cx="1279553" cy="1354859"/>
              <a:chOff x="6619064" y="2261909"/>
              <a:chExt cx="959665" cy="1016144"/>
            </a:xfrm>
          </p:grpSpPr>
          <p:sp>
            <p:nvSpPr>
              <p:cNvPr id="23" name="Rectangle 6"/>
              <p:cNvSpPr>
                <a:spLocks noChangeArrowheads="1"/>
              </p:cNvSpPr>
              <p:nvPr userDrawn="1"/>
            </p:nvSpPr>
            <p:spPr bwMode="auto">
              <a:xfrm>
                <a:off x="6703589" y="2261909"/>
                <a:ext cx="772282" cy="1016144"/>
              </a:xfrm>
              <a:prstGeom prst="rect">
                <a:avLst/>
              </a:prstGeom>
              <a:solidFill>
                <a:srgbClr val="005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24"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25" name="Text Placeholder 59"/>
            <p:cNvSpPr txBox="1"/>
            <p:nvPr/>
          </p:nvSpPr>
          <p:spPr>
            <a:xfrm>
              <a:off x="5611556" y="494396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defTabSz="1219200">
                <a:defRPr/>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答辩委员会主席宣读</a:t>
              </a:r>
              <a:endParaRPr lang="en-US" altLang="zh-CN" sz="2400" b="1" dirty="0">
                <a:latin typeface="微软雅黑" panose="020B0503020204020204" pitchFamily="34" charset="-122"/>
                <a:ea typeface="微软雅黑" panose="020B0503020204020204" pitchFamily="34" charset="-122"/>
                <a:sym typeface="微软雅黑" panose="020B0503020204020204" pitchFamily="34" charset="-122"/>
              </a:endParaRPr>
            </a:p>
            <a:p>
              <a:pPr lvl="0" defTabSz="1219200">
                <a:defRPr/>
              </a:pP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答辩决议书</a:t>
              </a:r>
              <a:r>
                <a:rPr lang="en-US" altLang="zh-CN" sz="2400" b="1" dirty="0">
                  <a:latin typeface="微软雅黑" panose="020B0503020204020204" pitchFamily="34" charset="-122"/>
                  <a:ea typeface="微软雅黑" panose="020B0503020204020204" pitchFamily="34" charset="-122"/>
                  <a:sym typeface="微软雅黑" panose="020B0503020204020204" pitchFamily="34" charset="-122"/>
                </a:rPr>
                <a:t>》</a:t>
              </a:r>
              <a:endParaRPr kumimoji="0" lang="en-US" b="0" i="0" u="none" strike="noStrike" kern="1200" cap="none" spc="0" normalizeH="0" baseline="0" noProof="0" dirty="0">
                <a:ln>
                  <a:noFill/>
                </a:ln>
                <a:effectLst/>
                <a:uLnTx/>
                <a:uFillTx/>
              </a:endParaRPr>
            </a:p>
          </p:txBody>
        </p:sp>
        <p:cxnSp>
          <p:nvCxnSpPr>
            <p:cNvPr id="26" name="Straight Connector 56"/>
            <p:cNvCxnSpPr/>
            <p:nvPr/>
          </p:nvCxnSpPr>
          <p:spPr>
            <a:xfrm>
              <a:off x="5611555" y="4602419"/>
              <a:ext cx="0" cy="1465668"/>
            </a:xfrm>
            <a:prstGeom prst="line">
              <a:avLst/>
            </a:prstGeom>
            <a:noFill/>
            <a:ln w="9525" cap="flat" cmpd="sng" algn="ctr">
              <a:solidFill>
                <a:sysClr val="window" lastClr="FFFFFF">
                  <a:lumMod val="65000"/>
                </a:sysClr>
              </a:solidFill>
              <a:prstDash val="solid"/>
            </a:ln>
            <a:effectLst/>
          </p:spPr>
        </p:cxnSp>
        <p:sp>
          <p:nvSpPr>
            <p:cNvPr id="27" name="Text Placeholder 59"/>
            <p:cNvSpPr txBox="1"/>
            <p:nvPr/>
          </p:nvSpPr>
          <p:spPr>
            <a:xfrm>
              <a:off x="8672889" y="494396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defTabSz="1219200">
                <a:defRPr/>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主席宣布本轮答辩会结束，开始下一轮答辩或者结束</a:t>
              </a:r>
              <a:endParaRPr kumimoji="0" lang="en-US" b="0" i="0" u="none" strike="noStrike" kern="1200" cap="none" spc="0" normalizeH="0" baseline="0" noProof="0" dirty="0">
                <a:ln>
                  <a:noFill/>
                </a:ln>
                <a:effectLst/>
                <a:uLnTx/>
                <a:uFillTx/>
              </a:endParaRPr>
            </a:p>
          </p:txBody>
        </p:sp>
        <p:cxnSp>
          <p:nvCxnSpPr>
            <p:cNvPr id="28" name="Straight Connector 58"/>
            <p:cNvCxnSpPr/>
            <p:nvPr/>
          </p:nvCxnSpPr>
          <p:spPr>
            <a:xfrm>
              <a:off x="8672888" y="4602419"/>
              <a:ext cx="0" cy="1465668"/>
            </a:xfrm>
            <a:prstGeom prst="line">
              <a:avLst/>
            </a:prstGeom>
            <a:noFill/>
            <a:ln w="9525" cap="flat" cmpd="sng" algn="ctr">
              <a:solidFill>
                <a:sysClr val="window" lastClr="FFFFFF">
                  <a:lumMod val="65000"/>
                </a:sysClr>
              </a:solidFill>
              <a:prstDash val="solid"/>
            </a:ln>
            <a:effectLst/>
          </p:spPr>
        </p:cxnSp>
        <p:sp>
          <p:nvSpPr>
            <p:cNvPr id="29" name="Text Placeholder 59"/>
            <p:cNvSpPr txBox="1"/>
            <p:nvPr/>
          </p:nvSpPr>
          <p:spPr>
            <a:xfrm>
              <a:off x="4082160" y="1700809"/>
              <a:ext cx="2196631"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defTabSz="1219200">
                <a:defRPr/>
              </a:pP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复会，再次</a:t>
              </a: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邀请</a:t>
              </a:r>
              <a:r>
                <a:rPr lang="zh-CN" altLang="en-US" sz="2400" b="1" smtClean="0">
                  <a:latin typeface="微软雅黑" panose="020B0503020204020204" pitchFamily="34" charset="-122"/>
                  <a:ea typeface="微软雅黑" panose="020B0503020204020204" pitchFamily="34" charset="-122"/>
                  <a:sym typeface="微软雅黑" panose="020B0503020204020204" pitchFamily="34" charset="-122"/>
                </a:rPr>
                <a:t>答辩人</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参会</a:t>
              </a:r>
              <a:endParaRPr kumimoji="0" lang="en-US" b="0" i="0" u="none" strike="noStrike" kern="1200" cap="none" spc="0" normalizeH="0" baseline="0" noProof="0" dirty="0">
                <a:ln>
                  <a:noFill/>
                </a:ln>
                <a:effectLst/>
                <a:uLnTx/>
                <a:uFillTx/>
              </a:endParaRPr>
            </a:p>
          </p:txBody>
        </p:sp>
        <p:sp>
          <p:nvSpPr>
            <p:cNvPr id="30" name="Text Placeholder 59"/>
            <p:cNvSpPr txBox="1"/>
            <p:nvPr/>
          </p:nvSpPr>
          <p:spPr>
            <a:xfrm>
              <a:off x="7143493" y="1700809"/>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defTabSz="1219200">
                <a:defRPr/>
              </a:pPr>
              <a:r>
                <a:rPr lang="zh-CN" altLang="en-US" sz="2400" b="1">
                  <a:latin typeface="微软雅黑" panose="020B0503020204020204" pitchFamily="34" charset="-122"/>
                  <a:ea typeface="微软雅黑" panose="020B0503020204020204" pitchFamily="34" charset="-122"/>
                  <a:sym typeface="微软雅黑" panose="020B0503020204020204" pitchFamily="34" charset="-122"/>
                </a:rPr>
                <a:t>答辩</a:t>
              </a:r>
              <a:r>
                <a:rPr lang="zh-CN" altLang="en-US" sz="2400" b="1" smtClean="0">
                  <a:latin typeface="微软雅黑" panose="020B0503020204020204" pitchFamily="34" charset="-122"/>
                  <a:ea typeface="微软雅黑" panose="020B0503020204020204" pitchFamily="34" charset="-122"/>
                  <a:sym typeface="微软雅黑" panose="020B0503020204020204" pitchFamily="34" charset="-122"/>
                </a:rPr>
                <a:t>人</a:t>
              </a:r>
              <a:r>
                <a:rPr lang="zh-CN" altLang="en-US" sz="2400" b="1" dirty="0">
                  <a:latin typeface="微软雅黑" panose="020B0503020204020204" pitchFamily="34" charset="-122"/>
                  <a:ea typeface="微软雅黑" panose="020B0503020204020204" pitchFamily="34" charset="-122"/>
                  <a:sym typeface="微软雅黑" panose="020B0503020204020204" pitchFamily="34" charset="-122"/>
                </a:rPr>
                <a:t>答谢，并可对决议提出质疑或提出保留意见</a:t>
              </a:r>
              <a:endParaRPr kumimoji="0" lang="en-US" b="0" i="0" u="none" strike="noStrike" kern="1200" cap="none" spc="0" normalizeH="0" baseline="0" noProof="0" dirty="0">
                <a:ln>
                  <a:noFill/>
                </a:ln>
                <a:effectLst/>
                <a:uLnTx/>
                <a:uFillTx/>
              </a:endParaRPr>
            </a:p>
          </p:txBody>
        </p:sp>
        <p:cxnSp>
          <p:nvCxnSpPr>
            <p:cNvPr id="31" name="Straight Connector 63"/>
            <p:cNvCxnSpPr/>
            <p:nvPr/>
          </p:nvCxnSpPr>
          <p:spPr>
            <a:xfrm>
              <a:off x="4092268" y="1796819"/>
              <a:ext cx="0" cy="1465668"/>
            </a:xfrm>
            <a:prstGeom prst="line">
              <a:avLst/>
            </a:prstGeom>
            <a:noFill/>
            <a:ln w="9525" cap="flat" cmpd="sng" algn="ctr">
              <a:solidFill>
                <a:sysClr val="window" lastClr="FFFFFF">
                  <a:lumMod val="65000"/>
                </a:sysClr>
              </a:solidFill>
              <a:prstDash val="solid"/>
            </a:ln>
            <a:effectLst/>
          </p:spPr>
        </p:cxnSp>
        <p:cxnSp>
          <p:nvCxnSpPr>
            <p:cNvPr id="32" name="Straight Connector 64"/>
            <p:cNvCxnSpPr/>
            <p:nvPr/>
          </p:nvCxnSpPr>
          <p:spPr>
            <a:xfrm>
              <a:off x="7147900" y="1796819"/>
              <a:ext cx="0" cy="1465668"/>
            </a:xfrm>
            <a:prstGeom prst="line">
              <a:avLst/>
            </a:prstGeom>
            <a:noFill/>
            <a:ln w="9525" cap="flat" cmpd="sng" algn="ctr">
              <a:solidFill>
                <a:sysClr val="window" lastClr="FFFFFF">
                  <a:lumMod val="65000"/>
                </a:sysClr>
              </a:solidFill>
              <a:prstDash val="solid"/>
            </a:ln>
            <a:effectLst/>
          </p:spPr>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a:t>二、注意事项</a:t>
            </a:r>
            <a:endParaRPr lang="zh-CN" altLang="en-US" dirty="0"/>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6288022" y="1413800"/>
            <a:ext cx="0" cy="4512502"/>
          </a:xfrm>
          <a:prstGeom prst="line">
            <a:avLst/>
          </a:prstGeom>
          <a:noFill/>
          <a:ln w="9525" cap="flat" cmpd="sng" algn="ctr">
            <a:solidFill>
              <a:sysClr val="window" lastClr="FFFFFF">
                <a:lumMod val="75000"/>
              </a:sysClr>
            </a:solidFill>
            <a:prstDash val="solid"/>
          </a:ln>
          <a:effectLst/>
        </p:spPr>
      </p:cxnSp>
      <p:sp>
        <p:nvSpPr>
          <p:cNvPr id="30" name="文本框 81"/>
          <p:cNvSpPr txBox="1">
            <a:spLocks noChangeArrowheads="1"/>
          </p:cNvSpPr>
          <p:nvPr/>
        </p:nvSpPr>
        <p:spPr bwMode="auto">
          <a:xfrm>
            <a:off x="2115419" y="1317791"/>
            <a:ext cx="3404518" cy="112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进行预演</a:t>
            </a:r>
            <a:endParaRPr lang="zh-CN" altLang="en-US"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预演非常重要，请答辩人、答辩秘书、答辩委员要进行测试预演。如有问题尽快解决。</a:t>
            </a:r>
            <a:endParaRPr lang="zh-CN" altLang="en-US" sz="1865" dirty="0">
              <a:latin typeface="微软雅黑" panose="020B0503020204020204" pitchFamily="34" charset="-122"/>
              <a:ea typeface="微软雅黑" panose="020B0503020204020204" pitchFamily="34" charset="-122"/>
            </a:endParaRPr>
          </a:p>
        </p:txBody>
      </p:sp>
      <p:sp>
        <p:nvSpPr>
          <p:cNvPr id="31" name="文本框 81"/>
          <p:cNvSpPr txBox="1">
            <a:spLocks noChangeArrowheads="1"/>
          </p:cNvSpPr>
          <p:nvPr/>
        </p:nvSpPr>
        <p:spPr bwMode="auto">
          <a:xfrm>
            <a:off x="2108087" y="3045983"/>
            <a:ext cx="3456384" cy="11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提早进场</a:t>
            </a:r>
            <a:endParaRPr lang="zh-CN" altLang="en-US"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答辩秘书提早</a:t>
            </a:r>
            <a:r>
              <a:rPr lang="en-US" altLang="zh-CN" sz="1865" dirty="0">
                <a:latin typeface="微软雅黑" panose="020B0503020204020204" pitchFamily="34" charset="-122"/>
                <a:ea typeface="微软雅黑" panose="020B0503020204020204" pitchFamily="34" charset="-122"/>
              </a:rPr>
              <a:t>15</a:t>
            </a:r>
            <a:r>
              <a:rPr lang="zh-CN" altLang="en-US" sz="1865" dirty="0">
                <a:latin typeface="微软雅黑" panose="020B0503020204020204" pitchFamily="34" charset="-122"/>
                <a:ea typeface="微软雅黑" panose="020B0503020204020204" pitchFamily="34" charset="-122"/>
              </a:rPr>
              <a:t>分钟开启视频会议，确保所有人顺利入场。</a:t>
            </a:r>
            <a:endParaRPr lang="zh-CN" altLang="en-US" sz="1865" dirty="0">
              <a:latin typeface="微软雅黑" panose="020B0503020204020204" pitchFamily="34" charset="-122"/>
              <a:ea typeface="微软雅黑" panose="020B0503020204020204" pitchFamily="34" charset="-122"/>
            </a:endParaRPr>
          </a:p>
        </p:txBody>
      </p:sp>
      <p:sp>
        <p:nvSpPr>
          <p:cNvPr id="32" name="文本框 81"/>
          <p:cNvSpPr txBox="1">
            <a:spLocks noChangeArrowheads="1"/>
          </p:cNvSpPr>
          <p:nvPr/>
        </p:nvSpPr>
        <p:spPr bwMode="auto">
          <a:xfrm>
            <a:off x="7854782" y="3154577"/>
            <a:ext cx="3456384" cy="11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匿名投票</a:t>
            </a:r>
            <a:endParaRPr lang="zh-CN" altLang="en-US"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按照文件要求，需要进行匿名投票。</a:t>
            </a:r>
            <a:endParaRPr lang="zh-CN" altLang="en-US" sz="1865" dirty="0">
              <a:latin typeface="微软雅黑" panose="020B0503020204020204" pitchFamily="34" charset="-122"/>
              <a:ea typeface="微软雅黑" panose="020B0503020204020204" pitchFamily="34" charset="-122"/>
            </a:endParaRPr>
          </a:p>
        </p:txBody>
      </p:sp>
      <p:sp>
        <p:nvSpPr>
          <p:cNvPr id="33" name="文本框 81"/>
          <p:cNvSpPr txBox="1">
            <a:spLocks noChangeArrowheads="1"/>
          </p:cNvSpPr>
          <p:nvPr/>
        </p:nvSpPr>
        <p:spPr bwMode="auto">
          <a:xfrm>
            <a:off x="7780048" y="1365795"/>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全程录制</a:t>
            </a:r>
            <a:endParaRPr lang="en-US" altLang="zh-CN"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一定要确保整个答辩过程是全程录制下来的，做到公开公正、真实完整、全程可记录可复查。</a:t>
            </a:r>
            <a:endParaRPr lang="zh-CN" altLang="en-US" sz="1865" dirty="0">
              <a:latin typeface="微软雅黑" panose="020B0503020204020204" pitchFamily="34" charset="-122"/>
              <a:ea typeface="微软雅黑" panose="020B0503020204020204" pitchFamily="34" charset="-122"/>
            </a:endParaRPr>
          </a:p>
        </p:txBody>
      </p:sp>
      <p:sp>
        <p:nvSpPr>
          <p:cNvPr id="34" name="文本框 81"/>
          <p:cNvSpPr txBox="1">
            <a:spLocks noChangeArrowheads="1"/>
          </p:cNvSpPr>
          <p:nvPr/>
        </p:nvSpPr>
        <p:spPr bwMode="auto">
          <a:xfrm>
            <a:off x="2115420" y="4819847"/>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保持安静</a:t>
            </a:r>
            <a:endParaRPr lang="zh-CN" altLang="en-US"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在与会过程中，没有发言的人员开启话筒静音模式。</a:t>
            </a:r>
            <a:endParaRPr lang="zh-CN" altLang="en-US" sz="1865" dirty="0">
              <a:latin typeface="微软雅黑" panose="020B0503020204020204" pitchFamily="34" charset="-122"/>
              <a:ea typeface="微软雅黑" panose="020B0503020204020204" pitchFamily="34" charset="-122"/>
            </a:endParaRPr>
          </a:p>
        </p:txBody>
      </p:sp>
      <p:sp>
        <p:nvSpPr>
          <p:cNvPr id="59" name="文本框 81"/>
          <p:cNvSpPr txBox="1">
            <a:spLocks noChangeArrowheads="1"/>
          </p:cNvSpPr>
          <p:nvPr/>
        </p:nvSpPr>
        <p:spPr bwMode="auto">
          <a:xfrm>
            <a:off x="7780048" y="4776507"/>
            <a:ext cx="3500528" cy="13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097280">
              <a:spcAft>
                <a:spcPts val="800"/>
              </a:spcAft>
              <a:defRPr/>
            </a:pPr>
            <a:r>
              <a:rPr lang="zh-CN" altLang="en-US" sz="1865" b="1" dirty="0">
                <a:solidFill>
                  <a:srgbClr val="00589A"/>
                </a:solidFill>
                <a:latin typeface="微软雅黑" panose="020B0503020204020204" pitchFamily="34" charset="-122"/>
                <a:ea typeface="微软雅黑" panose="020B0503020204020204" pitchFamily="34" charset="-122"/>
              </a:rPr>
              <a:t>电子签名</a:t>
            </a:r>
            <a:endParaRPr lang="zh-CN" altLang="en-US" sz="1865" b="1" dirty="0">
              <a:solidFill>
                <a:srgbClr val="00589A"/>
              </a:solidFill>
              <a:latin typeface="微软雅黑" panose="020B0503020204020204" pitchFamily="34" charset="-122"/>
              <a:ea typeface="微软雅黑" panose="020B0503020204020204" pitchFamily="34" charset="-122"/>
            </a:endParaRPr>
          </a:p>
          <a:p>
            <a:pPr defTabSz="1097280">
              <a:lnSpc>
                <a:spcPct val="120000"/>
              </a:lnSpc>
              <a:defRPr/>
            </a:pPr>
            <a:r>
              <a:rPr lang="zh-CN" altLang="en-US" sz="1865" dirty="0">
                <a:latin typeface="微软雅黑" panose="020B0503020204020204" pitchFamily="34" charset="-122"/>
                <a:ea typeface="微软雅黑" panose="020B0503020204020204" pitchFamily="34" charset="-122"/>
              </a:rPr>
              <a:t>所有需要签名之处，请先使用电子签名，待疫情解除后进行相应纸质材料的补签名并提交归档。</a:t>
            </a:r>
            <a:endParaRPr lang="zh-CN" altLang="en-US" sz="1865" dirty="0">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135908" y="1557816"/>
            <a:ext cx="768085" cy="768085"/>
            <a:chOff x="635906" y="1669368"/>
            <a:chExt cx="576064" cy="576064"/>
          </a:xfrm>
        </p:grpSpPr>
        <p:sp>
          <p:nvSpPr>
            <p:cNvPr id="61" name="椭圆 60"/>
            <p:cNvSpPr/>
            <p:nvPr/>
          </p:nvSpPr>
          <p:spPr>
            <a:xfrm>
              <a:off x="635906" y="1669368"/>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2" name="矩形 61"/>
            <p:cNvSpPr/>
            <p:nvPr/>
          </p:nvSpPr>
          <p:spPr>
            <a:xfrm>
              <a:off x="731458" y="1774103"/>
              <a:ext cx="350096"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01</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3" name="组合 62"/>
          <p:cNvGrpSpPr/>
          <p:nvPr/>
        </p:nvGrpSpPr>
        <p:grpSpPr>
          <a:xfrm>
            <a:off x="1135908" y="3286008"/>
            <a:ext cx="768085" cy="768085"/>
            <a:chOff x="635906" y="2965512"/>
            <a:chExt cx="576064" cy="576064"/>
          </a:xfrm>
        </p:grpSpPr>
        <p:sp>
          <p:nvSpPr>
            <p:cNvPr id="64" name="椭圆 63"/>
            <p:cNvSpPr/>
            <p:nvPr/>
          </p:nvSpPr>
          <p:spPr>
            <a:xfrm>
              <a:off x="635906" y="2965512"/>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5" name="矩形 64"/>
            <p:cNvSpPr/>
            <p:nvPr/>
          </p:nvSpPr>
          <p:spPr>
            <a:xfrm>
              <a:off x="735065" y="3068878"/>
              <a:ext cx="377747"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02</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6" name="组合 65"/>
          <p:cNvGrpSpPr/>
          <p:nvPr/>
        </p:nvGrpSpPr>
        <p:grpSpPr>
          <a:xfrm>
            <a:off x="1135908" y="5014200"/>
            <a:ext cx="768085" cy="768085"/>
            <a:chOff x="635906" y="4261656"/>
            <a:chExt cx="576064" cy="576064"/>
          </a:xfrm>
        </p:grpSpPr>
        <p:sp>
          <p:nvSpPr>
            <p:cNvPr id="67" name="椭圆 66"/>
            <p:cNvSpPr/>
            <p:nvPr/>
          </p:nvSpPr>
          <p:spPr>
            <a:xfrm>
              <a:off x="635906" y="4261656"/>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8" name="矩形 67"/>
            <p:cNvSpPr/>
            <p:nvPr/>
          </p:nvSpPr>
          <p:spPr>
            <a:xfrm>
              <a:off x="731458" y="4365022"/>
              <a:ext cx="384961"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03</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9" name="组合 68"/>
          <p:cNvGrpSpPr/>
          <p:nvPr/>
        </p:nvGrpSpPr>
        <p:grpSpPr>
          <a:xfrm>
            <a:off x="6960097" y="1557816"/>
            <a:ext cx="768085" cy="768085"/>
            <a:chOff x="5004048" y="1669368"/>
            <a:chExt cx="576064" cy="576064"/>
          </a:xfrm>
        </p:grpSpPr>
        <p:sp>
          <p:nvSpPr>
            <p:cNvPr id="70" name="椭圆 69"/>
            <p:cNvSpPr/>
            <p:nvPr/>
          </p:nvSpPr>
          <p:spPr>
            <a:xfrm>
              <a:off x="5004048" y="1669368"/>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1" name="矩形 70"/>
            <p:cNvSpPr/>
            <p:nvPr/>
          </p:nvSpPr>
          <p:spPr>
            <a:xfrm>
              <a:off x="5095577" y="1780952"/>
              <a:ext cx="377747"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04</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2" name="组合 71"/>
          <p:cNvGrpSpPr/>
          <p:nvPr/>
        </p:nvGrpSpPr>
        <p:grpSpPr>
          <a:xfrm>
            <a:off x="6960097" y="3286008"/>
            <a:ext cx="768085" cy="768085"/>
            <a:chOff x="5004048" y="2965512"/>
            <a:chExt cx="576064" cy="576064"/>
          </a:xfrm>
        </p:grpSpPr>
        <p:sp>
          <p:nvSpPr>
            <p:cNvPr id="73" name="椭圆 72"/>
            <p:cNvSpPr/>
            <p:nvPr/>
          </p:nvSpPr>
          <p:spPr>
            <a:xfrm>
              <a:off x="5004048" y="2965512"/>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4" name="矩形 73"/>
            <p:cNvSpPr/>
            <p:nvPr/>
          </p:nvSpPr>
          <p:spPr>
            <a:xfrm>
              <a:off x="5098998" y="3068878"/>
              <a:ext cx="386164"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05</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5" name="组合 74"/>
          <p:cNvGrpSpPr/>
          <p:nvPr/>
        </p:nvGrpSpPr>
        <p:grpSpPr>
          <a:xfrm>
            <a:off x="6960097" y="5014200"/>
            <a:ext cx="768085" cy="768085"/>
            <a:chOff x="5004048" y="4261656"/>
            <a:chExt cx="576064" cy="576064"/>
          </a:xfrm>
        </p:grpSpPr>
        <p:sp>
          <p:nvSpPr>
            <p:cNvPr id="76" name="椭圆 75"/>
            <p:cNvSpPr/>
            <p:nvPr/>
          </p:nvSpPr>
          <p:spPr>
            <a:xfrm>
              <a:off x="5004048" y="4261656"/>
              <a:ext cx="576064" cy="576064"/>
            </a:xfrm>
            <a:prstGeom prst="ellipse">
              <a:avLst/>
            </a:prstGeom>
            <a:solidFill>
              <a:srgbClr val="0070C0"/>
            </a:solidFill>
            <a:ln w="25400" cap="flat" cmpd="sng" algn="ctr">
              <a:noFill/>
              <a:prstDash val="solid"/>
            </a:ln>
            <a:effectLst/>
          </p:spPr>
          <p:txBody>
            <a:bodyPr rtlCol="0" anchor="ctr"/>
            <a:lstStyle/>
            <a:p>
              <a:pPr marL="0" marR="0" lvl="0" indent="0" algn="ctr" defTabSz="109728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7" name="矩形 76"/>
            <p:cNvSpPr/>
            <p:nvPr/>
          </p:nvSpPr>
          <p:spPr>
            <a:xfrm>
              <a:off x="5095577" y="4365022"/>
              <a:ext cx="387366" cy="346249"/>
            </a:xfrm>
            <a:prstGeom prst="rect">
              <a:avLst/>
            </a:prstGeom>
          </p:spPr>
          <p:txBody>
            <a:bodyPr wrap="none">
              <a:spAutoFit/>
            </a:bodyPr>
            <a:lstStyle/>
            <a:p>
              <a:pPr marL="0" marR="0" lvl="0" indent="0" algn="ctr" defTabSz="109728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rPr>
                <a:t>06</a:t>
              </a:r>
              <a:endParaRPr kumimoji="0" lang="zh-CN" altLang="en-US" sz="2400" b="0" i="0" u="none" strike="noStrike" kern="0" cap="none" spc="0" normalizeH="0" baseline="0" noProof="0" dirty="0">
                <a:ln>
                  <a:noFill/>
                </a:ln>
                <a:solidFill>
                  <a:srgbClr val="FFFFFF"/>
                </a:solidFill>
                <a:effectLst/>
                <a:uLnTx/>
                <a:uFillTx/>
                <a:latin typeface="Impact" panose="020B0806030902050204" pitchFamily="34" charset="0"/>
                <a:ea typeface="Arial Unicode MS" panose="020B0604020202020204"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表格 4"/>
          <p:cNvGraphicFramePr>
            <a:graphicFrameLocks noGrp="1"/>
          </p:cNvGraphicFramePr>
          <p:nvPr/>
        </p:nvGraphicFramePr>
        <p:xfrm>
          <a:off x="692480" y="1824665"/>
          <a:ext cx="5557245" cy="4389124"/>
        </p:xfrm>
        <a:graphic>
          <a:graphicData uri="http://schemas.openxmlformats.org/drawingml/2006/table">
            <a:tbl>
              <a:tblPr firstRow="1" firstCol="1" bandRow="1"/>
              <a:tblGrid>
                <a:gridCol w="390431"/>
                <a:gridCol w="1636435"/>
                <a:gridCol w="715617"/>
                <a:gridCol w="1081378"/>
                <a:gridCol w="1733384"/>
              </a:tblGrid>
              <a:tr h="381663">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序号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对接院系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技术</a:t>
                      </a:r>
                      <a:endParaRPr lang="zh-CN" sz="1050" kern="100">
                        <a:effectLst/>
                        <a:latin typeface="Times New Roman" panose="02020603050405020304" pitchFamily="18" charset="0"/>
                        <a:ea typeface="宋体" panose="02010600030101010101" pitchFamily="2" charset="-122"/>
                      </a:endParaRPr>
                    </a:p>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联系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联系方式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邮箱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控制学院、</a:t>
                      </a: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光电学院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陈俊</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13505716656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junhz@zju.edu.cn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化学系、经济学院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赵云意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13868149401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zhaoyunyi@zju.edu.cn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人文学院、教育学院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张书静</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18858110763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ellie001@zju.edu.cn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体艺部、马克思主义学院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陈默</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18658880818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mochen@zju.edu.cn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生仪学院、海洋学院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姜友斌</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13606808030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jiangyoubin@zju.edu.cn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地科学院、生命科学学院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孙国良</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13606808010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sgl8010@zju.edu.cn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国际教育学院、法学院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赵文婷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17887916325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zhaowt@zju.edu.cn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494">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生工食品学院、</a:t>
                      </a: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数学学院</a:t>
                      </a: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、艺术与考古学院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赵亚萍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13656655058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zyping@zju.edu.cn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化工学院、高分子系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王勇超</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13082832236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ychwang@zju.edu.cn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农学院、动物科学学院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柴惠芳</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13858010602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chaihf@zju,edu.cn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6" name="表格 5"/>
          <p:cNvGraphicFramePr>
            <a:graphicFrameLocks noGrp="1"/>
          </p:cNvGraphicFramePr>
          <p:nvPr/>
        </p:nvGraphicFramePr>
        <p:xfrm>
          <a:off x="6344865" y="1824665"/>
          <a:ext cx="5637530" cy="4389120"/>
        </p:xfrm>
        <a:graphic>
          <a:graphicData uri="http://schemas.openxmlformats.org/drawingml/2006/table">
            <a:tbl>
              <a:tblPr firstRow="1" firstCol="1" bandRow="1"/>
              <a:tblGrid>
                <a:gridCol w="378460"/>
                <a:gridCol w="1609642"/>
                <a:gridCol w="644056"/>
                <a:gridCol w="1208322"/>
                <a:gridCol w="1797050"/>
              </a:tblGrid>
              <a:tr h="387038">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序号</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对接院系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技术</a:t>
                      </a:r>
                      <a:endParaRPr lang="zh-CN" sz="1050" kern="100">
                        <a:effectLst/>
                        <a:latin typeface="Times New Roman" panose="02020603050405020304" pitchFamily="18" charset="0"/>
                        <a:ea typeface="宋体" panose="02010600030101010101" pitchFamily="2" charset="-122"/>
                      </a:endParaRPr>
                    </a:p>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联系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联系方式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b="1" kern="0">
                          <a:solidFill>
                            <a:srgbClr val="000000"/>
                          </a:solidFill>
                          <a:effectLst/>
                          <a:latin typeface="Times New Roman" panose="02020603050405020304" pitchFamily="18" charset="0"/>
                          <a:ea typeface="等线" panose="02010600030101010101" charset="-122"/>
                          <a:cs typeface="宋体" panose="02010600030101010101" pitchFamily="2" charset="-122"/>
                        </a:rPr>
                        <a:t>邮箱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管理学院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孟赟</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13758136167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mengyun110@zju.edu.cn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能源学院</a:t>
                      </a: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、物理学系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袁妍</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13857157576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accayy@zju.edu.cn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工程师学院、</a:t>
                      </a: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电气学院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赵峰</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13958014620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miles-zhaof@zju.edu.cn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机械学院</a:t>
                      </a: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、信</a:t>
                      </a:r>
                      <a:r>
                        <a:rPr lang="zh-CN" sz="1200" kern="0" smtClean="0">
                          <a:solidFill>
                            <a:srgbClr val="000000"/>
                          </a:solidFill>
                          <a:effectLst/>
                          <a:latin typeface="Times New Roman" panose="02020603050405020304" pitchFamily="18" charset="0"/>
                          <a:ea typeface="等线" panose="02010600030101010101" charset="-122"/>
                          <a:cs typeface="宋体" panose="02010600030101010101" pitchFamily="2" charset="-122"/>
                        </a:rPr>
                        <a:t>电学院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陈建钧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13906516054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jianjun.chen@zju.edu.cn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传媒学院、公共管理学院（社会学系）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谢松山</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13616552862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summus@zju.edu.cn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04">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药学院、国际校区</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许国辉</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13588482010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ghxu@zju.edu.cn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04">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17</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外语学院、心理系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冯洁莹</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15058164320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fengjieying@zju.edu.cn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计算机学院、软件学院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杨春玲</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15267061350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chly@zju.edu.cn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38">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建筑工程学院、航空航天学院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陈蓉蓉</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13588052428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chenrr@zju.edu.cn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04">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20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医学院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常晓洁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13606547793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changxj@zju.edu.cn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04">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21</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环资学院、材料学院</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zh-CN" sz="1200" kern="0">
                          <a:solidFill>
                            <a:srgbClr val="000000"/>
                          </a:solidFill>
                          <a:effectLst/>
                          <a:latin typeface="Times New Roman" panose="02020603050405020304" pitchFamily="18" charset="0"/>
                          <a:ea typeface="等线" panose="02010600030101010101" charset="-122"/>
                          <a:cs typeface="宋体" panose="02010600030101010101" pitchFamily="2" charset="-122"/>
                        </a:rPr>
                        <a:t>云霞</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13588054445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r>
                        <a:rPr lang="en-US" sz="1200" kern="0">
                          <a:solidFill>
                            <a:srgbClr val="000000"/>
                          </a:solidFill>
                          <a:effectLst/>
                          <a:latin typeface="等线" panose="02010600030101010101" charset="-122"/>
                          <a:ea typeface="宋体" panose="02010600030101010101" pitchFamily="2" charset="-122"/>
                          <a:cs typeface="宋体" panose="02010600030101010101" pitchFamily="2" charset="-122"/>
                        </a:rPr>
                        <a:t>yunxia@zju.edu.cn</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7" name="标题 6"/>
          <p:cNvSpPr>
            <a:spLocks noGrp="1"/>
          </p:cNvSpPr>
          <p:nvPr>
            <p:ph type="title"/>
          </p:nvPr>
        </p:nvSpPr>
        <p:spPr>
          <a:xfrm>
            <a:off x="926335" y="568588"/>
            <a:ext cx="11056060" cy="699594"/>
          </a:xfrm>
        </p:spPr>
        <p:txBody>
          <a:bodyPr/>
          <a:lstStyle/>
          <a:p>
            <a:pPr algn="ctr"/>
            <a:r>
              <a:rPr lang="zh-CN" altLang="en-US"/>
              <a:t>网上答辩信息中心技术支持联系方式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673246" y="2422928"/>
            <a:ext cx="9122981" cy="1015663"/>
          </a:xfrm>
          <a:prstGeom prst="rect">
            <a:avLst/>
          </a:prstGeom>
        </p:spPr>
        <p:txBody>
          <a:bodyPr wrap="square">
            <a:spAutoFit/>
          </a:bodyPr>
          <a:lstStyle/>
          <a:p>
            <a:pPr algn="dist"/>
            <a:r>
              <a:rPr lang="zh-CN" altLang="en-US" sz="6000" b="1" smtClean="0">
                <a:latin typeface="微软雅黑" panose="020B0503020204020204" pitchFamily="34" charset="-122"/>
                <a:ea typeface="微软雅黑" panose="020B0503020204020204" pitchFamily="34" charset="-122"/>
              </a:rPr>
              <a:t>希望大家多提宝贵建议</a:t>
            </a:r>
            <a:endParaRPr lang="zh-CN" altLang="en-US" sz="6000" b="1" dirty="0">
              <a:latin typeface="微软雅黑" panose="020B0503020204020204" pitchFamily="34" charset="-122"/>
              <a:ea typeface="微软雅黑" panose="020B0503020204020204" pitchFamily="34" charset="-122"/>
            </a:endParaRPr>
          </a:p>
        </p:txBody>
      </p:sp>
      <p:sp>
        <p:nvSpPr>
          <p:cNvPr id="9" name="矩形 8"/>
          <p:cNvSpPr/>
          <p:nvPr/>
        </p:nvSpPr>
        <p:spPr>
          <a:xfrm>
            <a:off x="4737463" y="3543094"/>
            <a:ext cx="5120720" cy="1569660"/>
          </a:xfrm>
          <a:prstGeom prst="rect">
            <a:avLst/>
          </a:prstGeom>
        </p:spPr>
        <p:txBody>
          <a:bodyPr wrap="square">
            <a:spAutoFit/>
          </a:bodyPr>
          <a:lstStyle/>
          <a:p>
            <a:pPr>
              <a:lnSpc>
                <a:spcPct val="200000"/>
              </a:lnSpc>
            </a:pPr>
            <a:r>
              <a:rPr lang="en-US" altLang="zh-CN" sz="3200" b="1" dirty="0" smtClean="0">
                <a:solidFill>
                  <a:srgbClr val="3AACFA"/>
                </a:solidFill>
                <a:latin typeface="微软雅黑" panose="020B0503020204020204" pitchFamily="34" charset="-122"/>
                <a:ea typeface="微软雅黑" panose="020B0503020204020204" pitchFamily="34" charset="-122"/>
              </a:rPr>
              <a:t>88981434</a:t>
            </a:r>
            <a:endParaRPr lang="en-US" altLang="zh-CN" sz="3200" b="1" dirty="0" smtClean="0">
              <a:solidFill>
                <a:srgbClr val="3AACFA"/>
              </a:solidFill>
              <a:latin typeface="微软雅黑" panose="020B0503020204020204" pitchFamily="34" charset="-122"/>
              <a:ea typeface="微软雅黑" panose="020B0503020204020204" pitchFamily="34" charset="-122"/>
            </a:endParaRPr>
          </a:p>
          <a:p>
            <a:r>
              <a:rPr lang="en-US" altLang="zh-CN" sz="3200" b="1" dirty="0" smtClean="0">
                <a:solidFill>
                  <a:srgbClr val="3AACFA"/>
                </a:solidFill>
                <a:latin typeface="微软雅黑" panose="020B0503020204020204" pitchFamily="34" charset="-122"/>
                <a:ea typeface="微软雅黑" panose="020B0503020204020204" pitchFamily="34" charset="-122"/>
              </a:rPr>
              <a:t>zhengyan@zju.edu.cn</a:t>
            </a:r>
            <a:endParaRPr lang="zh-CN" altLang="en-US" sz="3200" b="1" dirty="0">
              <a:solidFill>
                <a:srgbClr val="3AACFA"/>
              </a:solidFill>
              <a:latin typeface="微软雅黑" panose="020B0503020204020204" pitchFamily="34" charset="-122"/>
              <a:ea typeface="微软雅黑" panose="020B0503020204020204" pitchFamily="34" charset="-122"/>
            </a:endParaRPr>
          </a:p>
        </p:txBody>
      </p:sp>
      <p:sp>
        <p:nvSpPr>
          <p:cNvPr id="11" name="矩形 10"/>
          <p:cNvSpPr/>
          <p:nvPr/>
        </p:nvSpPr>
        <p:spPr>
          <a:xfrm>
            <a:off x="3888876" y="4431438"/>
            <a:ext cx="800219" cy="830997"/>
          </a:xfrm>
          <a:prstGeom prst="rect">
            <a:avLst/>
          </a:prstGeom>
        </p:spPr>
        <p:txBody>
          <a:bodyPr wrap="none">
            <a:spAutoFit/>
          </a:bodyPr>
          <a:lstStyle/>
          <a:p>
            <a:r>
              <a:rPr lang="zh-CN" altLang="en-US" sz="4800" dirty="0" smtClean="0">
                <a:solidFill>
                  <a:srgbClr val="3AACFA"/>
                </a:solidFill>
                <a:latin typeface="微软雅黑" panose="020B0503020204020204" pitchFamily="34" charset="-122"/>
                <a:ea typeface="微软雅黑" panose="020B0503020204020204" pitchFamily="34" charset="-122"/>
              </a:rPr>
              <a:t>✉</a:t>
            </a:r>
            <a:endParaRPr lang="zh-CN" altLang="en-US" sz="4800" dirty="0">
              <a:solidFill>
                <a:srgbClr val="3AACFA"/>
              </a:solidFill>
            </a:endParaRPr>
          </a:p>
        </p:txBody>
      </p:sp>
      <p:sp>
        <p:nvSpPr>
          <p:cNvPr id="12" name="矩形 11"/>
          <p:cNvSpPr/>
          <p:nvPr/>
        </p:nvSpPr>
        <p:spPr>
          <a:xfrm>
            <a:off x="3959563" y="3683637"/>
            <a:ext cx="571756" cy="923330"/>
          </a:xfrm>
          <a:prstGeom prst="rect">
            <a:avLst/>
          </a:prstGeom>
        </p:spPr>
        <p:txBody>
          <a:bodyPr wrap="square">
            <a:spAutoFit/>
          </a:bodyPr>
          <a:lstStyle/>
          <a:p>
            <a:r>
              <a:rPr lang="zh-CN" altLang="en-US" sz="4000" dirty="0">
                <a:solidFill>
                  <a:srgbClr val="3AACFA"/>
                </a:solidFill>
                <a:latin typeface="微软雅黑" panose="020B0503020204020204" pitchFamily="34" charset="-122"/>
                <a:ea typeface="微软雅黑" panose="020B0503020204020204" pitchFamily="34" charset="-122"/>
              </a:rPr>
              <a:t>✆</a:t>
            </a:r>
            <a:r>
              <a:rPr lang="zh-CN" altLang="en-US" sz="5400" dirty="0">
                <a:latin typeface="微软雅黑" panose="020B0503020204020204" pitchFamily="34" charset="-122"/>
                <a:ea typeface="微软雅黑" panose="020B0503020204020204" pitchFamily="34" charset="-122"/>
              </a:rPr>
              <a:t> </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206716" y="1125071"/>
            <a:ext cx="9635456" cy="4708981"/>
          </a:xfrm>
          <a:prstGeom prst="rect">
            <a:avLst/>
          </a:prstGeom>
        </p:spPr>
        <p:txBody>
          <a:bodyPr wrap="square">
            <a:spAutoFit/>
          </a:bodyPr>
          <a:lstStyle/>
          <a:p>
            <a:pPr indent="1614805">
              <a:lnSpc>
                <a:spcPts val="9000"/>
              </a:lnSpc>
            </a:pPr>
            <a:r>
              <a:rPr lang="zh-CN" altLang="en-US" sz="6000" b="1" smtClean="0">
                <a:latin typeface="微软雅黑" panose="020B0503020204020204" pitchFamily="34" charset="-122"/>
                <a:ea typeface="微软雅黑" panose="020B0503020204020204" pitchFamily="34" charset="-122"/>
              </a:rPr>
              <a:t>大家</a:t>
            </a:r>
            <a:r>
              <a:rPr lang="zh-CN" altLang="en-US" sz="6000" b="1">
                <a:latin typeface="微软雅黑" panose="020B0503020204020204" pitchFamily="34" charset="-122"/>
                <a:ea typeface="微软雅黑" panose="020B0503020204020204" pitchFamily="34" charset="-122"/>
              </a:rPr>
              <a:t>一起努力</a:t>
            </a:r>
            <a:r>
              <a:rPr lang="zh-CN" altLang="en-US" sz="6000" b="1" smtClean="0">
                <a:latin typeface="微软雅黑" panose="020B0503020204020204" pitchFamily="34" charset="-122"/>
                <a:ea typeface="微软雅黑" panose="020B0503020204020204" pitchFamily="34" charset="-122"/>
              </a:rPr>
              <a:t>，服从国家</a:t>
            </a:r>
            <a:r>
              <a:rPr lang="zh-CN" altLang="en-US" sz="6000" b="1">
                <a:latin typeface="微软雅黑" panose="020B0503020204020204" pitchFamily="34" charset="-122"/>
                <a:ea typeface="微软雅黑" panose="020B0503020204020204" pitchFamily="34" charset="-122"/>
              </a:rPr>
              <a:t>防疫大局，</a:t>
            </a:r>
            <a:r>
              <a:rPr lang="zh-CN" altLang="en-US" sz="6000" b="1">
                <a:solidFill>
                  <a:srgbClr val="FF0000"/>
                </a:solidFill>
                <a:latin typeface="微软雅黑" panose="020B0503020204020204" pitchFamily="34" charset="-122"/>
                <a:ea typeface="微软雅黑" panose="020B0503020204020204" pitchFamily="34" charset="-122"/>
              </a:rPr>
              <a:t>高质量</a:t>
            </a:r>
            <a:r>
              <a:rPr lang="zh-CN" altLang="en-US" sz="6000" b="1">
                <a:latin typeface="微软雅黑" panose="020B0503020204020204" pitchFamily="34" charset="-122"/>
                <a:ea typeface="微软雅黑" panose="020B0503020204020204" pitchFamily="34" charset="-122"/>
              </a:rPr>
              <a:t>地做好学位论文答辩与学位授予工作。</a:t>
            </a:r>
            <a:endParaRPr lang="zh-CN" altLang="en-US" sz="6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8194182" y="1570224"/>
            <a:ext cx="4004168" cy="4118283"/>
          </a:xfrm>
          <a:custGeom>
            <a:avLst/>
            <a:gdLst>
              <a:gd name="connsiteX0" fmla="*/ 2997200 w 2997200"/>
              <a:gd name="connsiteY0" fmla="*/ 0 h 3028950"/>
              <a:gd name="connsiteX1" fmla="*/ 2997200 w 2997200"/>
              <a:gd name="connsiteY1" fmla="*/ 2540000 h 3028950"/>
              <a:gd name="connsiteX2" fmla="*/ 0 w 2997200"/>
              <a:gd name="connsiteY2" fmla="*/ 3028950 h 3028950"/>
              <a:gd name="connsiteX3" fmla="*/ 1676400 w 2997200"/>
              <a:gd name="connsiteY3" fmla="*/ 2362200 h 3028950"/>
              <a:gd name="connsiteX4" fmla="*/ 1536700 w 2997200"/>
              <a:gd name="connsiteY4" fmla="*/ 1460500 h 3028950"/>
              <a:gd name="connsiteX5" fmla="*/ 2997200 w 2997200"/>
              <a:gd name="connsiteY5" fmla="*/ 0 h 3028950"/>
              <a:gd name="connsiteX0-1" fmla="*/ 2997200 w 2997200"/>
              <a:gd name="connsiteY0-2" fmla="*/ 0 h 3028950"/>
              <a:gd name="connsiteX1-3" fmla="*/ 2997200 w 2997200"/>
              <a:gd name="connsiteY1-4" fmla="*/ 2540000 h 3028950"/>
              <a:gd name="connsiteX2-5" fmla="*/ 0 w 2997200"/>
              <a:gd name="connsiteY2-6" fmla="*/ 3028950 h 3028950"/>
              <a:gd name="connsiteX3-7" fmla="*/ 1644650 w 2997200"/>
              <a:gd name="connsiteY3-8" fmla="*/ 2362200 h 3028950"/>
              <a:gd name="connsiteX4-9" fmla="*/ 1536700 w 2997200"/>
              <a:gd name="connsiteY4-10" fmla="*/ 1460500 h 3028950"/>
              <a:gd name="connsiteX5-11" fmla="*/ 2997200 w 2997200"/>
              <a:gd name="connsiteY5-12" fmla="*/ 0 h 3028950"/>
              <a:gd name="connsiteX0-13" fmla="*/ 3009900 w 3009900"/>
              <a:gd name="connsiteY0-14" fmla="*/ 0 h 3028950"/>
              <a:gd name="connsiteX1-15" fmla="*/ 3009900 w 3009900"/>
              <a:gd name="connsiteY1-16" fmla="*/ 2540000 h 3028950"/>
              <a:gd name="connsiteX2-17" fmla="*/ 0 w 3009900"/>
              <a:gd name="connsiteY2-18" fmla="*/ 3028950 h 3028950"/>
              <a:gd name="connsiteX3-19" fmla="*/ 1657350 w 3009900"/>
              <a:gd name="connsiteY3-20" fmla="*/ 2362200 h 3028950"/>
              <a:gd name="connsiteX4-21" fmla="*/ 1549400 w 3009900"/>
              <a:gd name="connsiteY4-22" fmla="*/ 1460500 h 3028950"/>
              <a:gd name="connsiteX5-23" fmla="*/ 3009900 w 3009900"/>
              <a:gd name="connsiteY5-24" fmla="*/ 0 h 3028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09900" h="3028950">
                <a:moveTo>
                  <a:pt x="3009900" y="0"/>
                </a:moveTo>
                <a:lnTo>
                  <a:pt x="3009900" y="2540000"/>
                </a:lnTo>
                <a:lnTo>
                  <a:pt x="0" y="3028950"/>
                </a:lnTo>
                <a:lnTo>
                  <a:pt x="1657350" y="2362200"/>
                </a:lnTo>
                <a:lnTo>
                  <a:pt x="1549400" y="1460500"/>
                </a:lnTo>
                <a:lnTo>
                  <a:pt x="3009900" y="0"/>
                </a:lnTo>
                <a:close/>
              </a:path>
            </a:pathLst>
          </a:cu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3005B"/>
              </a:solidFill>
              <a:effectLst/>
              <a:uLnTx/>
              <a:uFillTx/>
              <a:latin typeface="Arial" panose="020B0604020202020204"/>
              <a:ea typeface="微软雅黑" panose="020B0503020204020204" pitchFamily="34" charset="-122"/>
              <a:cs typeface="+mn-cs"/>
            </a:endParaRPr>
          </a:p>
        </p:txBody>
      </p:sp>
      <p:sp>
        <p:nvSpPr>
          <p:cNvPr id="6" name="任意多边形 5"/>
          <p:cNvSpPr/>
          <p:nvPr/>
        </p:nvSpPr>
        <p:spPr>
          <a:xfrm>
            <a:off x="8202631" y="4825394"/>
            <a:ext cx="2219610" cy="863113"/>
          </a:xfrm>
          <a:custGeom>
            <a:avLst/>
            <a:gdLst>
              <a:gd name="connsiteX0" fmla="*/ 0 w 1670050"/>
              <a:gd name="connsiteY0" fmla="*/ 666750 h 666750"/>
              <a:gd name="connsiteX1" fmla="*/ 139700 w 1670050"/>
              <a:gd name="connsiteY1" fmla="*/ 0 h 666750"/>
              <a:gd name="connsiteX2" fmla="*/ 1670050 w 1670050"/>
              <a:gd name="connsiteY2" fmla="*/ 12700 h 666750"/>
              <a:gd name="connsiteX3" fmla="*/ 0 w 1670050"/>
              <a:gd name="connsiteY3" fmla="*/ 666750 h 666750"/>
              <a:gd name="connsiteX0-1" fmla="*/ 0 w 1676400"/>
              <a:gd name="connsiteY0-2" fmla="*/ 666750 h 666750"/>
              <a:gd name="connsiteX1-3" fmla="*/ 139700 w 1676400"/>
              <a:gd name="connsiteY1-4" fmla="*/ 0 h 666750"/>
              <a:gd name="connsiteX2-5" fmla="*/ 1676400 w 1676400"/>
              <a:gd name="connsiteY2-6" fmla="*/ 38100 h 666750"/>
              <a:gd name="connsiteX3-7" fmla="*/ 0 w 1676400"/>
              <a:gd name="connsiteY3-8" fmla="*/ 666750 h 666750"/>
              <a:gd name="connsiteX0-9" fmla="*/ 0 w 1668780"/>
              <a:gd name="connsiteY0-10" fmla="*/ 666750 h 666750"/>
              <a:gd name="connsiteX1-11" fmla="*/ 139700 w 1668780"/>
              <a:gd name="connsiteY1-12" fmla="*/ 0 h 666750"/>
              <a:gd name="connsiteX2-13" fmla="*/ 1668780 w 1668780"/>
              <a:gd name="connsiteY2-14" fmla="*/ 22860 h 666750"/>
              <a:gd name="connsiteX3-15" fmla="*/ 0 w 1668780"/>
              <a:gd name="connsiteY3-16" fmla="*/ 666750 h 666750"/>
            </a:gdLst>
            <a:ahLst/>
            <a:cxnLst>
              <a:cxn ang="0">
                <a:pos x="connsiteX0-1" y="connsiteY0-2"/>
              </a:cxn>
              <a:cxn ang="0">
                <a:pos x="connsiteX1-3" y="connsiteY1-4"/>
              </a:cxn>
              <a:cxn ang="0">
                <a:pos x="connsiteX2-5" y="connsiteY2-6"/>
              </a:cxn>
              <a:cxn ang="0">
                <a:pos x="connsiteX3-7" y="connsiteY3-8"/>
              </a:cxn>
            </a:cxnLst>
            <a:rect l="l" t="t" r="r" b="b"/>
            <a:pathLst>
              <a:path w="1668780" h="666750">
                <a:moveTo>
                  <a:pt x="0" y="666750"/>
                </a:moveTo>
                <a:lnTo>
                  <a:pt x="139700" y="0"/>
                </a:lnTo>
                <a:lnTo>
                  <a:pt x="1668780" y="22860"/>
                </a:lnTo>
                <a:lnTo>
                  <a:pt x="0" y="66675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任意多边形 4"/>
          <p:cNvSpPr/>
          <p:nvPr/>
        </p:nvSpPr>
        <p:spPr>
          <a:xfrm>
            <a:off x="1907050" y="1964791"/>
            <a:ext cx="8517303" cy="2899650"/>
          </a:xfrm>
          <a:custGeom>
            <a:avLst/>
            <a:gdLst>
              <a:gd name="connsiteX0" fmla="*/ 899160 w 6408420"/>
              <a:gd name="connsiteY0" fmla="*/ 0 h 2240280"/>
              <a:gd name="connsiteX1" fmla="*/ 6134100 w 6408420"/>
              <a:gd name="connsiteY1" fmla="*/ 15240 h 2240280"/>
              <a:gd name="connsiteX2" fmla="*/ 6408420 w 6408420"/>
              <a:gd name="connsiteY2" fmla="*/ 2240280 h 2240280"/>
              <a:gd name="connsiteX3" fmla="*/ 0 w 6408420"/>
              <a:gd name="connsiteY3" fmla="*/ 2240280 h 2240280"/>
              <a:gd name="connsiteX4" fmla="*/ 1013460 w 6408420"/>
              <a:gd name="connsiteY4" fmla="*/ 2095500 h 2240280"/>
              <a:gd name="connsiteX5" fmla="*/ 899160 w 6408420"/>
              <a:gd name="connsiteY5" fmla="*/ 0 h 2240280"/>
              <a:gd name="connsiteX0-1" fmla="*/ 892810 w 6402070"/>
              <a:gd name="connsiteY0-2" fmla="*/ 0 h 2240280"/>
              <a:gd name="connsiteX1-3" fmla="*/ 6127750 w 6402070"/>
              <a:gd name="connsiteY1-4" fmla="*/ 15240 h 2240280"/>
              <a:gd name="connsiteX2-5" fmla="*/ 6402070 w 6402070"/>
              <a:gd name="connsiteY2-6" fmla="*/ 2240280 h 2240280"/>
              <a:gd name="connsiteX3-7" fmla="*/ 0 w 6402070"/>
              <a:gd name="connsiteY3-8" fmla="*/ 2227580 h 2240280"/>
              <a:gd name="connsiteX4-9" fmla="*/ 1007110 w 6402070"/>
              <a:gd name="connsiteY4-10" fmla="*/ 2095500 h 2240280"/>
              <a:gd name="connsiteX5-11" fmla="*/ 892810 w 6402070"/>
              <a:gd name="connsiteY5-12" fmla="*/ 0 h 2240280"/>
              <a:gd name="connsiteX0-13" fmla="*/ 892810 w 6402070"/>
              <a:gd name="connsiteY0-14" fmla="*/ 0 h 2240280"/>
              <a:gd name="connsiteX1-15" fmla="*/ 6127750 w 6402070"/>
              <a:gd name="connsiteY1-16" fmla="*/ 15240 h 2240280"/>
              <a:gd name="connsiteX2-17" fmla="*/ 6402070 w 6402070"/>
              <a:gd name="connsiteY2-18" fmla="*/ 2240280 h 2240280"/>
              <a:gd name="connsiteX3-19" fmla="*/ 0 w 6402070"/>
              <a:gd name="connsiteY3-20" fmla="*/ 2227580 h 2240280"/>
              <a:gd name="connsiteX4-21" fmla="*/ 988060 w 6402070"/>
              <a:gd name="connsiteY4-22" fmla="*/ 2051050 h 2240280"/>
              <a:gd name="connsiteX5-23" fmla="*/ 892810 w 6402070"/>
              <a:gd name="connsiteY5-24"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402070" h="2240280">
                <a:moveTo>
                  <a:pt x="892810" y="0"/>
                </a:moveTo>
                <a:lnTo>
                  <a:pt x="6127750" y="15240"/>
                </a:lnTo>
                <a:lnTo>
                  <a:pt x="6402070" y="2240280"/>
                </a:lnTo>
                <a:lnTo>
                  <a:pt x="0" y="2227580"/>
                </a:lnTo>
                <a:lnTo>
                  <a:pt x="988060" y="2051050"/>
                </a:lnTo>
                <a:lnTo>
                  <a:pt x="892810" y="0"/>
                </a:lnTo>
                <a:close/>
              </a:path>
            </a:pathLst>
          </a:custGeom>
          <a:solidFill>
            <a:srgbClr val="071F65"/>
          </a:solidFill>
          <a:ln>
            <a:noFill/>
          </a:ln>
          <a:effectLst>
            <a:outerShdw blurRad="25400" dist="254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C000"/>
              </a:solidFill>
              <a:effectLst/>
              <a:uLnTx/>
              <a:uFillTx/>
              <a:latin typeface="Arial" panose="020B0604020202020204"/>
              <a:ea typeface="微软雅黑" panose="020B0503020204020204" pitchFamily="34" charset="-122"/>
              <a:cs typeface="+mn-cs"/>
            </a:endParaRPr>
          </a:p>
        </p:txBody>
      </p:sp>
      <p:sp>
        <p:nvSpPr>
          <p:cNvPr id="4" name="任意多边形 3"/>
          <p:cNvSpPr/>
          <p:nvPr/>
        </p:nvSpPr>
        <p:spPr>
          <a:xfrm>
            <a:off x="1888041" y="4564407"/>
            <a:ext cx="1353730" cy="281539"/>
          </a:xfrm>
          <a:custGeom>
            <a:avLst/>
            <a:gdLst>
              <a:gd name="connsiteX0" fmla="*/ 0 w 1010195"/>
              <a:gd name="connsiteY0" fmla="*/ 0 h 217714"/>
              <a:gd name="connsiteX1" fmla="*/ 8709 w 1010195"/>
              <a:gd name="connsiteY1" fmla="*/ 217714 h 217714"/>
              <a:gd name="connsiteX2" fmla="*/ 1010195 w 1010195"/>
              <a:gd name="connsiteY2" fmla="*/ 87086 h 217714"/>
              <a:gd name="connsiteX3" fmla="*/ 0 w 1010195"/>
              <a:gd name="connsiteY3" fmla="*/ 0 h 217714"/>
              <a:gd name="connsiteX0-1" fmla="*/ 0 w 1017338"/>
              <a:gd name="connsiteY0-2" fmla="*/ 0 h 217714"/>
              <a:gd name="connsiteX1-3" fmla="*/ 8709 w 1017338"/>
              <a:gd name="connsiteY1-4" fmla="*/ 217714 h 217714"/>
              <a:gd name="connsiteX2-5" fmla="*/ 1017338 w 1017338"/>
              <a:gd name="connsiteY2-6" fmla="*/ 87086 h 217714"/>
              <a:gd name="connsiteX3-7" fmla="*/ 0 w 1017338"/>
              <a:gd name="connsiteY3-8" fmla="*/ 0 h 217714"/>
            </a:gdLst>
            <a:ahLst/>
            <a:cxnLst>
              <a:cxn ang="0">
                <a:pos x="connsiteX0-1" y="connsiteY0-2"/>
              </a:cxn>
              <a:cxn ang="0">
                <a:pos x="connsiteX1-3" y="connsiteY1-4"/>
              </a:cxn>
              <a:cxn ang="0">
                <a:pos x="connsiteX2-5" y="connsiteY2-6"/>
              </a:cxn>
              <a:cxn ang="0">
                <a:pos x="connsiteX3-7" y="connsiteY3-8"/>
              </a:cxn>
            </a:cxnLst>
            <a:rect l="l" t="t" r="r" b="b"/>
            <a:pathLst>
              <a:path w="1017338" h="217714">
                <a:moveTo>
                  <a:pt x="0" y="0"/>
                </a:moveTo>
                <a:lnTo>
                  <a:pt x="8709" y="217714"/>
                </a:lnTo>
                <a:lnTo>
                  <a:pt x="1017338" y="87086"/>
                </a:lnTo>
                <a:lnTo>
                  <a:pt x="0"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4875152" y="2588412"/>
            <a:ext cx="2441695" cy="144655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8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谢谢</a:t>
            </a:r>
            <a:endParaRPr kumimoji="0" lang="en-US" altLang="zh-CN" sz="8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2"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1038" y="1260858"/>
            <a:ext cx="4797370" cy="3816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66" name="标题 1"/>
          <p:cNvSpPr>
            <a:spLocks noGrp="1"/>
          </p:cNvSpPr>
          <p:nvPr>
            <p:ph type="title"/>
          </p:nvPr>
        </p:nvSpPr>
        <p:spPr>
          <a:xfrm>
            <a:off x="1049354" y="83558"/>
            <a:ext cx="11056060" cy="699594"/>
          </a:xfrm>
        </p:spPr>
        <p:txBody>
          <a:bodyPr/>
          <a:lstStyle/>
          <a:p>
            <a:r>
              <a:rPr lang="zh-CN" altLang="en-US"/>
              <a:t>一、答辩方案</a:t>
            </a:r>
            <a:endParaRPr lang="zh-CN" altLang="en-US" dirty="0">
              <a:solidFill>
                <a:srgbClr val="071F65"/>
              </a:solidFill>
            </a:endParaRPr>
          </a:p>
        </p:txBody>
      </p:sp>
      <p:sp>
        <p:nvSpPr>
          <p:cNvPr id="22" name="文本占位符 7"/>
          <p:cNvSpPr txBox="1"/>
          <p:nvPr/>
        </p:nvSpPr>
        <p:spPr>
          <a:xfrm>
            <a:off x="744236" y="1647240"/>
            <a:ext cx="2975578" cy="648000"/>
          </a:xfrm>
          <a:prstGeom prst="rect">
            <a:avLst/>
          </a:prstGeom>
          <a:ln>
            <a:solidFill>
              <a:srgbClr val="9ACB39"/>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2667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5429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8096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076325" indent="0" algn="ctr"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sz="3600" b="1" noProof="1" smtClean="0">
                <a:solidFill>
                  <a:sysClr val="windowText" lastClr="000000">
                    <a:lumMod val="75000"/>
                    <a:lumOff val="25000"/>
                  </a:sysClr>
                </a:solidFill>
                <a:latin typeface="+mn-ea"/>
                <a:ea typeface="+mn-ea"/>
              </a:rPr>
              <a:t>01 </a:t>
            </a:r>
            <a:r>
              <a:rPr lang="zh-CN" altLang="en-US" sz="3600" b="1" noProof="1" smtClean="0">
                <a:solidFill>
                  <a:sysClr val="windowText" lastClr="000000">
                    <a:lumMod val="75000"/>
                    <a:lumOff val="25000"/>
                  </a:sysClr>
                </a:solidFill>
                <a:latin typeface="+mn-ea"/>
                <a:ea typeface="+mn-ea"/>
              </a:rPr>
              <a:t>准备阶段</a:t>
            </a:r>
            <a:endParaRPr kumimoji="0" lang="zh-CN" altLang="en-US" sz="20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3" name="内容占位符 2"/>
          <p:cNvSpPr txBox="1"/>
          <p:nvPr/>
        </p:nvSpPr>
        <p:spPr>
          <a:xfrm>
            <a:off x="744396" y="2463936"/>
            <a:ext cx="3726003" cy="3873253"/>
          </a:xfrm>
          <a:prstGeom prst="rightArrowCallout">
            <a:avLst>
              <a:gd name="adj1" fmla="val 50000"/>
              <a:gd name="adj2" fmla="val 25000"/>
              <a:gd name="adj3" fmla="val 15421"/>
              <a:gd name="adj4" fmla="val 80487"/>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pPr>
            <a:r>
              <a:rPr lang="zh-CN" altLang="en-US" sz="2800" noProof="1" smtClean="0">
                <a:solidFill>
                  <a:sysClr val="windowText" lastClr="000000">
                    <a:lumMod val="75000"/>
                    <a:lumOff val="25000"/>
                  </a:sysClr>
                </a:solidFill>
                <a:latin typeface="+mn-ea"/>
                <a:ea typeface="+mn-ea"/>
              </a:rPr>
              <a:t>熟悉</a:t>
            </a:r>
            <a:r>
              <a:rPr lang="zh-CN" altLang="en-US" sz="2800" noProof="1">
                <a:solidFill>
                  <a:sysClr val="windowText" lastClr="000000">
                    <a:lumMod val="75000"/>
                    <a:lumOff val="25000"/>
                  </a:sysClr>
                </a:solidFill>
                <a:latin typeface="+mn-ea"/>
                <a:ea typeface="+mn-ea"/>
              </a:rPr>
              <a:t>平台</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建立群组</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完善报告</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做好演练</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熟悉流程</a:t>
            </a:r>
            <a:endParaRPr lang="zh-CN" altLang="en-US" sz="2800" noProof="1">
              <a:solidFill>
                <a:sysClr val="windowText" lastClr="000000">
                  <a:lumMod val="75000"/>
                  <a:lumOff val="25000"/>
                </a:sysClr>
              </a:solidFill>
              <a:latin typeface="+mn-ea"/>
              <a:ea typeface="+mn-ea"/>
            </a:endParaRPr>
          </a:p>
          <a:p>
            <a:pPr lvl="0">
              <a:lnSpc>
                <a:spcPct val="100000"/>
              </a:lnSpc>
            </a:pPr>
            <a:r>
              <a:rPr lang="zh-CN" altLang="en-US" sz="2800" noProof="1" smtClean="0">
                <a:solidFill>
                  <a:sysClr val="windowText" lastClr="000000">
                    <a:lumMod val="75000"/>
                    <a:lumOff val="25000"/>
                  </a:sysClr>
                </a:solidFill>
                <a:latin typeface="+mn-ea"/>
                <a:ea typeface="+mn-ea"/>
              </a:rPr>
              <a:t>预审材料</a:t>
            </a:r>
            <a:endParaRPr lang="zh-CN" altLang="en-US" sz="2800" noProof="1">
              <a:solidFill>
                <a:sysClr val="windowText" lastClr="000000">
                  <a:lumMod val="75000"/>
                  <a:lumOff val="25000"/>
                </a:sysClr>
              </a:solidFill>
              <a:latin typeface="+mn-ea"/>
              <a:ea typeface="+mn-ea"/>
            </a:endParaRPr>
          </a:p>
        </p:txBody>
      </p:sp>
      <p:sp>
        <p:nvSpPr>
          <p:cNvPr id="24" name="文本占位符 8"/>
          <p:cNvSpPr txBox="1"/>
          <p:nvPr/>
        </p:nvSpPr>
        <p:spPr>
          <a:xfrm>
            <a:off x="4608336" y="1647040"/>
            <a:ext cx="2975578" cy="648000"/>
          </a:xfrm>
          <a:prstGeom prst="rect">
            <a:avLst/>
          </a:prstGeom>
          <a:ln>
            <a:solidFill>
              <a:srgbClr val="64C24A"/>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sz="3600" b="1" noProof="1" smtClean="0">
                <a:solidFill>
                  <a:sysClr val="windowText" lastClr="000000">
                    <a:lumMod val="75000"/>
                    <a:lumOff val="25000"/>
                  </a:sysClr>
                </a:solidFill>
                <a:latin typeface="+mn-ea"/>
                <a:ea typeface="+mn-ea"/>
              </a:rPr>
              <a:t>02 </a:t>
            </a:r>
            <a:r>
              <a:rPr lang="zh-CN" altLang="en-US" sz="3600" b="1" noProof="1" smtClean="0">
                <a:solidFill>
                  <a:sysClr val="windowText" lastClr="000000">
                    <a:lumMod val="75000"/>
                    <a:lumOff val="25000"/>
                  </a:sysClr>
                </a:solidFill>
                <a:latin typeface="+mn-ea"/>
                <a:ea typeface="+mn-ea"/>
              </a:rPr>
              <a:t>答辩阶段</a:t>
            </a:r>
            <a:endParaRPr kumimoji="0" lang="zh-CN" altLang="en-US" sz="36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5" name="文本占位符 4"/>
          <p:cNvSpPr txBox="1"/>
          <p:nvPr/>
        </p:nvSpPr>
        <p:spPr>
          <a:xfrm>
            <a:off x="4613985" y="2463801"/>
            <a:ext cx="3726469" cy="3873388"/>
          </a:xfrm>
          <a:prstGeom prst="rightArrowCallout">
            <a:avLst>
              <a:gd name="adj1" fmla="val 50000"/>
              <a:gd name="adj2" fmla="val 25000"/>
              <a:gd name="adj3" fmla="val 16186"/>
              <a:gd name="adj4" fmla="val 80493"/>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noProof="1">
                <a:solidFill>
                  <a:sysClr val="windowText" lastClr="000000">
                    <a:lumMod val="75000"/>
                    <a:lumOff val="25000"/>
                  </a:sysClr>
                </a:solidFill>
                <a:latin typeface="+mn-ea"/>
                <a:ea typeface="+mn-ea"/>
              </a:rPr>
              <a:t>会议</a:t>
            </a:r>
            <a:r>
              <a:rPr lang="zh-CN" altLang="en-US" sz="2800" noProof="1" smtClean="0">
                <a:solidFill>
                  <a:sysClr val="windowText" lastClr="000000">
                    <a:lumMod val="75000"/>
                    <a:lumOff val="25000"/>
                  </a:sysClr>
                </a:solidFill>
                <a:latin typeface="+mn-ea"/>
                <a:ea typeface="+mn-ea"/>
              </a:rPr>
              <a:t>签到</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开启视频</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主持会议</a:t>
            </a:r>
            <a:endParaRPr lang="zh-CN" altLang="en-US" sz="2800" noProof="1">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独立答辩</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独创性声明</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作答辩报告</a:t>
            </a:r>
            <a:endParaRPr lang="zh-CN" altLang="en-US" sz="2800" noProof="1">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提问和答辩</a:t>
            </a:r>
            <a:endParaRPr lang="zh-CN" altLang="en-US" sz="2800" noProof="1">
              <a:solidFill>
                <a:sysClr val="windowText" lastClr="000000">
                  <a:lumMod val="75000"/>
                  <a:lumOff val="25000"/>
                </a:sysClr>
              </a:solidFill>
              <a:latin typeface="+mn-ea"/>
              <a:ea typeface="+mn-ea"/>
            </a:endParaRPr>
          </a:p>
        </p:txBody>
      </p:sp>
      <p:sp>
        <p:nvSpPr>
          <p:cNvPr id="26" name="文本占位符 9"/>
          <p:cNvSpPr txBox="1"/>
          <p:nvPr/>
        </p:nvSpPr>
        <p:spPr>
          <a:xfrm>
            <a:off x="8483986" y="1647240"/>
            <a:ext cx="2975578" cy="648000"/>
          </a:xfrm>
          <a:prstGeom prst="rect">
            <a:avLst/>
          </a:prstGeom>
          <a:ln>
            <a:solidFill>
              <a:srgbClr val="297D53"/>
            </a:solidFill>
          </a:ln>
        </p:spPr>
        <p:txBody>
          <a:bodyPr vert="horz" lIns="0" tIns="10800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1" smtClean="0">
                <a:ln>
                  <a:noFill/>
                </a:ln>
                <a:solidFill>
                  <a:sysClr val="windowText" lastClr="000000">
                    <a:lumMod val="75000"/>
                    <a:lumOff val="25000"/>
                  </a:sysClr>
                </a:solidFill>
                <a:effectLst/>
                <a:uLnTx/>
                <a:uFillTx/>
                <a:latin typeface="+mn-ea"/>
                <a:ea typeface="+mn-ea"/>
              </a:rPr>
              <a:t>03 </a:t>
            </a:r>
            <a:r>
              <a:rPr lang="zh-CN" altLang="en-US" sz="3600" b="1" noProof="1" smtClean="0">
                <a:solidFill>
                  <a:sysClr val="windowText" lastClr="000000">
                    <a:lumMod val="75000"/>
                    <a:lumOff val="25000"/>
                  </a:sysClr>
                </a:solidFill>
                <a:latin typeface="+mn-ea"/>
                <a:ea typeface="+mn-ea"/>
              </a:rPr>
              <a:t>表决阶段</a:t>
            </a:r>
            <a:endParaRPr kumimoji="0" lang="zh-CN" altLang="en-US" sz="2800" b="1" i="0" u="none" strike="noStrike" kern="1200" cap="none" spc="0" normalizeH="0" baseline="0" noProof="1">
              <a:ln>
                <a:noFill/>
              </a:ln>
              <a:solidFill>
                <a:sysClr val="windowText" lastClr="000000">
                  <a:lumMod val="75000"/>
                  <a:lumOff val="25000"/>
                </a:sysClr>
              </a:solidFill>
              <a:effectLst/>
              <a:uLnTx/>
              <a:uFillTx/>
              <a:latin typeface="+mn-ea"/>
              <a:ea typeface="+mn-ea"/>
            </a:endParaRPr>
          </a:p>
        </p:txBody>
      </p:sp>
      <p:sp>
        <p:nvSpPr>
          <p:cNvPr id="27" name="文本占位符 5"/>
          <p:cNvSpPr txBox="1"/>
          <p:nvPr/>
        </p:nvSpPr>
        <p:spPr>
          <a:xfrm>
            <a:off x="8483985" y="2463800"/>
            <a:ext cx="2963619" cy="3873389"/>
          </a:xfrm>
          <a:prstGeom prst="rect">
            <a:avLst/>
          </a:prstGeom>
          <a:solidFill>
            <a:sysClr val="window" lastClr="FFFFFF">
              <a:lumMod val="95000"/>
            </a:sysClr>
          </a:solidFill>
        </p:spPr>
        <p:txBody>
          <a:bodyPr vert="horz" lIns="180000" tIns="180000" rIns="18000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zh-CN" altLang="en-US" sz="2800" noProof="1" smtClean="0">
                <a:solidFill>
                  <a:sysClr val="windowText" lastClr="000000">
                    <a:lumMod val="75000"/>
                    <a:lumOff val="25000"/>
                  </a:sysClr>
                </a:solidFill>
                <a:latin typeface="+mn-ea"/>
                <a:ea typeface="+mn-ea"/>
              </a:rPr>
              <a:t>休会</a:t>
            </a:r>
            <a:endParaRPr lang="en-US" altLang="zh-CN" sz="2800" noProof="1" smtClean="0">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讨论</a:t>
            </a:r>
            <a:r>
              <a:rPr lang="zh-CN" altLang="en-US" sz="2800" noProof="1">
                <a:solidFill>
                  <a:sysClr val="windowText" lastClr="000000">
                    <a:lumMod val="75000"/>
                    <a:lumOff val="25000"/>
                  </a:sysClr>
                </a:solidFill>
                <a:latin typeface="+mn-ea"/>
                <a:ea typeface="+mn-ea"/>
              </a:rPr>
              <a:t>评语</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投票表决</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达成</a:t>
            </a:r>
            <a:r>
              <a:rPr lang="zh-CN" altLang="en-US" sz="2800" noProof="1" smtClean="0">
                <a:solidFill>
                  <a:sysClr val="windowText" lastClr="000000">
                    <a:lumMod val="75000"/>
                    <a:lumOff val="25000"/>
                  </a:sysClr>
                </a:solidFill>
                <a:latin typeface="+mn-ea"/>
                <a:ea typeface="+mn-ea"/>
              </a:rPr>
              <a:t>决议</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复会</a:t>
            </a:r>
            <a:endParaRPr lang="zh-CN" altLang="en-US" sz="2800" noProof="1">
              <a:solidFill>
                <a:sysClr val="windowText" lastClr="000000">
                  <a:lumMod val="75000"/>
                  <a:lumOff val="25000"/>
                </a:sysClr>
              </a:solidFill>
              <a:latin typeface="+mn-ea"/>
              <a:ea typeface="+mn-ea"/>
            </a:endParaRPr>
          </a:p>
          <a:p>
            <a:pPr lvl="0"/>
            <a:r>
              <a:rPr lang="zh-CN" altLang="en-US" sz="2800" noProof="1">
                <a:solidFill>
                  <a:sysClr val="windowText" lastClr="000000">
                    <a:lumMod val="75000"/>
                    <a:lumOff val="25000"/>
                  </a:sysClr>
                </a:solidFill>
                <a:latin typeface="+mn-ea"/>
                <a:ea typeface="+mn-ea"/>
              </a:rPr>
              <a:t>宣读决议</a:t>
            </a:r>
            <a:endParaRPr lang="zh-CN" altLang="en-US" sz="2800" noProof="1">
              <a:solidFill>
                <a:sysClr val="windowText" lastClr="000000">
                  <a:lumMod val="75000"/>
                  <a:lumOff val="25000"/>
                </a:sysClr>
              </a:solidFill>
              <a:latin typeface="+mn-ea"/>
              <a:ea typeface="+mn-ea"/>
            </a:endParaRPr>
          </a:p>
          <a:p>
            <a:pPr lvl="0"/>
            <a:r>
              <a:rPr lang="zh-CN" altLang="en-US" sz="2800" noProof="1" smtClean="0">
                <a:solidFill>
                  <a:sysClr val="windowText" lastClr="000000">
                    <a:lumMod val="75000"/>
                    <a:lumOff val="25000"/>
                  </a:sysClr>
                </a:solidFill>
                <a:latin typeface="+mn-ea"/>
                <a:ea typeface="+mn-ea"/>
              </a:rPr>
              <a:t>宣布结束</a:t>
            </a:r>
            <a:endParaRPr lang="zh-CN" altLang="en-US" sz="2800" noProof="1">
              <a:solidFill>
                <a:sysClr val="windowText" lastClr="000000">
                  <a:lumMod val="75000"/>
                  <a:lumOff val="25000"/>
                </a:sysClr>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Tm="58423">
        <p:fade/>
      </p:transition>
    </mc:Choice>
    <mc:Fallback>
      <p:transition spd="med" advTm="5842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01</a:t>
            </a:r>
            <a:endParaRPr kumimoji="0" lang="zh-CN" altLang="en-US" sz="7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4800" b="1" noProof="0">
                <a:solidFill>
                  <a:srgbClr val="FFFFFF"/>
                </a:solidFill>
                <a:latin typeface="微软雅黑" panose="020B0503020204020204" pitchFamily="34" charset="-122"/>
                <a:ea typeface="微软雅黑" panose="020B0503020204020204" pitchFamily="34" charset="-122"/>
              </a:rPr>
              <a:t>准备阶段</a:t>
            </a:r>
            <a:endParaRPr kumimoji="0" lang="zh-CN" altLang="en-US" sz="4800" b="1" i="0" u="none" strike="noStrike" kern="1200" cap="none" spc="0" normalizeH="0" baseline="0" noProof="0" dirty="0">
              <a:ln>
                <a:noFill/>
              </a:ln>
              <a:solidFill>
                <a:srgbClr val="3D3F41"/>
              </a:solidFill>
              <a:effectLst/>
              <a:uLnTx/>
              <a:uFillTx/>
              <a:latin typeface="Arial" panose="020B0604020202020204"/>
              <a:ea typeface="微软雅黑" panose="020B0503020204020204" pitchFamily="34" charset="-122"/>
              <a:cs typeface="+mn-cs"/>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advTm="4198">
        <p:fade/>
      </p:transition>
    </mc:Choice>
    <mc:Fallback>
      <p:transition spd="med" advTm="419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1</a:t>
            </a:r>
            <a:r>
              <a:rPr lang="zh-CN" altLang="en-US" smtClean="0"/>
              <a:t>、答辩模式</a:t>
            </a:r>
            <a:endParaRPr lang="zh-CN" altLang="en-US" dirty="0">
              <a:solidFill>
                <a:srgbClr val="071F65"/>
              </a:solidFill>
            </a:endParaRPr>
          </a:p>
        </p:txBody>
      </p:sp>
      <p:sp>
        <p:nvSpPr>
          <p:cNvPr id="4" name="幻灯片编号占位符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3DA680B-B80A-2545-AB30-B9870FE9052E}" type="slidenum">
              <a:rPr kumimoji="0" lang="zh-CN" altLang="en-US" sz="1200" b="0" i="0" u="none" strike="noStrike" kern="1200" cap="none" spc="0" normalizeH="0" baseline="0" noProof="0" smtClean="0">
                <a:ln>
                  <a:noFill/>
                </a:ln>
                <a:solidFill>
                  <a:srgbClr val="3D3F41">
                    <a:tint val="75000"/>
                  </a:srgbClr>
                </a:solidFill>
                <a:effectLst/>
                <a:uLnTx/>
                <a:uFillTx/>
                <a:latin typeface="Arial" panose="020B0604020202020204"/>
                <a:ea typeface="微软雅黑" panose="020B0503020204020204" pitchFamily="34" charset="-122"/>
                <a:cs typeface="+mn-cs"/>
              </a:rPr>
            </a:fld>
            <a:endParaRPr kumimoji="0" lang="zh-CN" altLang="en-US" sz="1200" b="0" i="0" u="none" strike="noStrike" kern="1200" cap="none" spc="0" normalizeH="0" baseline="0" noProof="0">
              <a:ln>
                <a:noFill/>
              </a:ln>
              <a:solidFill>
                <a:srgbClr val="3D3F41">
                  <a:tint val="75000"/>
                </a:srgbClr>
              </a:solidFill>
              <a:effectLst/>
              <a:uLnTx/>
              <a:uFillTx/>
              <a:latin typeface="Arial" panose="020B0604020202020204"/>
              <a:ea typeface="微软雅黑" panose="020B0503020204020204" pitchFamily="34" charset="-122"/>
              <a:cs typeface="+mn-cs"/>
            </a:endParaRPr>
          </a:p>
        </p:txBody>
      </p:sp>
      <p:sp>
        <p:nvSpPr>
          <p:cNvPr id="6" name="标题 1"/>
          <p:cNvSpPr txBox="1"/>
          <p:nvPr/>
        </p:nvSpPr>
        <p:spPr>
          <a:xfrm>
            <a:off x="795130" y="1535296"/>
            <a:ext cx="5216056" cy="11142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a:t>答辩人</a:t>
            </a:r>
            <a:r>
              <a:rPr lang="zh-CN" altLang="en-US" smtClean="0"/>
              <a:t>、旁听人员远程参会，答辩委员现场审议</a:t>
            </a:r>
            <a:endParaRPr lang="zh-CN" altLang="en-US" dirty="0"/>
          </a:p>
        </p:txBody>
      </p:sp>
      <p:pic>
        <p:nvPicPr>
          <p:cNvPr id="8"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6194166" y="2764219"/>
            <a:ext cx="5333101" cy="3655193"/>
          </a:xfrm>
          <a:prstGeom prst="rect">
            <a:avLst/>
          </a:prstGeom>
          <a:ln>
            <a:noFill/>
          </a:ln>
          <a:effectLst>
            <a:outerShdw blurRad="292100" dist="139700" dir="2700000" algn="tl" rotWithShape="0">
              <a:srgbClr val="333333">
                <a:alpha val="65000"/>
              </a:srgbClr>
            </a:outerShdw>
          </a:effectLst>
        </p:spPr>
      </p:pic>
      <p:sp>
        <p:nvSpPr>
          <p:cNvPr id="10" name="标题 1"/>
          <p:cNvSpPr txBox="1"/>
          <p:nvPr/>
        </p:nvSpPr>
        <p:spPr>
          <a:xfrm>
            <a:off x="6938464" y="1535296"/>
            <a:ext cx="4415336" cy="11142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a:t>答辩人</a:t>
            </a:r>
            <a:r>
              <a:rPr lang="zh-CN" altLang="en-US" smtClean="0"/>
              <a:t>、答辩委员、旁听人员都远程参会</a:t>
            </a:r>
            <a:endParaRPr lang="zh-CN" altLang="en-US" dirty="0"/>
          </a:p>
        </p:txBody>
      </p:sp>
      <p:sp>
        <p:nvSpPr>
          <p:cNvPr id="5" name="椭圆 4"/>
          <p:cNvSpPr/>
          <p:nvPr/>
        </p:nvSpPr>
        <p:spPr>
          <a:xfrm>
            <a:off x="2448910" y="902441"/>
            <a:ext cx="1713187" cy="7064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模式</a:t>
            </a:r>
            <a:r>
              <a:rPr lang="en-US" altLang="zh-CN" sz="2400" b="1" dirty="0" smtClean="0"/>
              <a:t>1</a:t>
            </a:r>
            <a:endParaRPr lang="zh-CN" altLang="en-US" sz="2400" b="1" dirty="0"/>
          </a:p>
        </p:txBody>
      </p:sp>
      <p:sp>
        <p:nvSpPr>
          <p:cNvPr id="11" name="椭圆 10"/>
          <p:cNvSpPr/>
          <p:nvPr/>
        </p:nvSpPr>
        <p:spPr>
          <a:xfrm>
            <a:off x="8004122" y="897786"/>
            <a:ext cx="1713187" cy="7064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t>模式</a:t>
            </a:r>
            <a:r>
              <a:rPr lang="en-US" altLang="zh-CN" sz="2400" b="1" dirty="0" smtClean="0"/>
              <a:t>2</a:t>
            </a:r>
            <a:endParaRPr lang="zh-CN" altLang="en-US" sz="2400" b="1" dirty="0"/>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07" y="2764219"/>
            <a:ext cx="53340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advTm="98340">
        <p:fade/>
      </p:transition>
    </mc:Choice>
    <mc:Fallback>
      <p:transition spd="med" advTm="9834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solidFill>
                  <a:srgbClr val="071F65"/>
                </a:solidFill>
              </a:rPr>
              <a:t>2.</a:t>
            </a:r>
            <a:r>
              <a:rPr lang="zh-CN" altLang="en-US">
                <a:solidFill>
                  <a:srgbClr val="071F65"/>
                </a:solidFill>
              </a:rPr>
              <a:t> 设备推荐</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占位符 32" descr="教师"/>
          <p:cNvPicPr>
            <a:picLocks noChangeAspect="1"/>
          </p:cNvPicPr>
          <p:nvPr/>
        </p:nvPicPr>
        <p:blipFill rotWithShape="1">
          <a:blip r:embed="rId3" cstate="screen">
            <a:extLst>
              <a:ext uri="{96DAC541-7B7A-43D3-8B79-37D633B846F1}">
                <asvg:svgBlip xmlns:asvg="http://schemas.microsoft.com/office/drawing/2016/SVG/main" r:embed="rId4"/>
              </a:ext>
            </a:extLst>
          </a:blip>
          <a:srcRect/>
          <a:stretch>
            <a:fillRect/>
          </a:stretch>
        </p:blipFill>
        <p:spPr>
          <a:xfrm>
            <a:off x="2353718" y="1083470"/>
            <a:ext cx="1225065" cy="1225065"/>
          </a:xfrm>
          <a:prstGeom prst="rect">
            <a:avLst/>
          </a:prstGeom>
        </p:spPr>
      </p:pic>
      <p:sp>
        <p:nvSpPr>
          <p:cNvPr id="17" name="文本占位符 17"/>
          <p:cNvSpPr txBox="1"/>
          <p:nvPr/>
        </p:nvSpPr>
        <p:spPr>
          <a:xfrm>
            <a:off x="2071453" y="2651714"/>
            <a:ext cx="2160587"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2400">
                <a:solidFill>
                  <a:sysClr val="windowText" lastClr="000000">
                    <a:lumMod val="75000"/>
                    <a:lumOff val="25000"/>
                  </a:sysClr>
                </a:solidFill>
              </a:rPr>
              <a:t>答辩</a:t>
            </a:r>
            <a:r>
              <a:rPr lang="zh-CN" altLang="en-US" sz="2400" smtClean="0">
                <a:solidFill>
                  <a:sysClr val="windowText" lastClr="000000">
                    <a:lumMod val="75000"/>
                    <a:lumOff val="25000"/>
                  </a:sysClr>
                </a:solidFill>
              </a:rPr>
              <a:t>人</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18" name="文本占位符 14"/>
          <p:cNvSpPr txBox="1"/>
          <p:nvPr/>
        </p:nvSpPr>
        <p:spPr>
          <a:xfrm>
            <a:off x="2071452" y="3240493"/>
            <a:ext cx="2160588" cy="62939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6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笔记本</a:t>
            </a:r>
            <a:r>
              <a:rPr kumimoji="0" lang="zh-CN" altLang="en-US" sz="1600" b="1" i="0" u="none" strike="noStrike" kern="120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rPr>
              <a:t>电脑</a:t>
            </a:r>
            <a:endPar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cxnSp>
        <p:nvCxnSpPr>
          <p:cNvPr id="19" name="直接连接符​​(S) 25" descr="幻灯片上的第一条分隔线"/>
          <p:cNvCxnSpPr/>
          <p:nvPr/>
        </p:nvCxnSpPr>
        <p:spPr>
          <a:xfrm>
            <a:off x="4626292" y="758921"/>
            <a:ext cx="0" cy="1487495"/>
          </a:xfrm>
          <a:prstGeom prst="line">
            <a:avLst/>
          </a:prstGeom>
          <a:noFill/>
          <a:ln w="6350" cap="flat" cmpd="sng" algn="ctr">
            <a:solidFill>
              <a:sysClr val="window" lastClr="FFFFFF">
                <a:lumMod val="95000"/>
              </a:sysClr>
            </a:solidFill>
            <a:prstDash val="solid"/>
            <a:miter lim="800000"/>
          </a:ln>
          <a:effectLst/>
        </p:spPr>
      </p:cxnSp>
      <p:pic>
        <p:nvPicPr>
          <p:cNvPr id="20" name="图片占位符 34" descr="团队"/>
          <p:cNvPicPr>
            <a:picLocks noChangeAspect="1"/>
          </p:cNvPicPr>
          <p:nvPr/>
        </p:nvPicPr>
        <p:blipFill rotWithShape="1">
          <a:blip r:embed="rId5" cstate="screen">
            <a:extLst>
              <a:ext uri="{96DAC541-7B7A-43D3-8B79-37D633B846F1}">
                <asvg:svgBlip xmlns:asvg="http://schemas.microsoft.com/office/drawing/2016/SVG/main" r:embed="rId6"/>
              </a:ext>
            </a:extLst>
          </a:blip>
          <a:srcRect/>
          <a:stretch>
            <a:fillRect/>
          </a:stretch>
        </p:blipFill>
        <p:spPr>
          <a:xfrm>
            <a:off x="8490132" y="1075630"/>
            <a:ext cx="1119591" cy="1119591"/>
          </a:xfrm>
          <a:prstGeom prst="rect">
            <a:avLst/>
          </a:prstGeom>
        </p:spPr>
      </p:pic>
      <p:sp>
        <p:nvSpPr>
          <p:cNvPr id="21" name="文本占位符 18"/>
          <p:cNvSpPr txBox="1"/>
          <p:nvPr/>
        </p:nvSpPr>
        <p:spPr>
          <a:xfrm>
            <a:off x="5020543" y="2651714"/>
            <a:ext cx="2160588"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2400" dirty="0">
                <a:solidFill>
                  <a:sysClr val="windowText" lastClr="000000">
                    <a:lumMod val="75000"/>
                    <a:lumOff val="25000"/>
                  </a:sysClr>
                </a:solidFill>
              </a:rPr>
              <a:t>答辩秘书</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22" name="文本占位符 15"/>
          <p:cNvSpPr txBox="1"/>
          <p:nvPr/>
        </p:nvSpPr>
        <p:spPr>
          <a:xfrm>
            <a:off x="5020543" y="3240493"/>
            <a:ext cx="2160588" cy="90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b="1" dirty="0">
                <a:solidFill>
                  <a:srgbClr val="C00000"/>
                </a:solidFill>
                <a:latin typeface="微软雅黑" panose="020B0503020204020204" pitchFamily="34" charset="-122"/>
                <a:ea typeface="微软雅黑" panose="020B0503020204020204" pitchFamily="34" charset="-122"/>
              </a:rPr>
              <a:t>笔记本电脑</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3" name="直接连接符​​(S) 26" descr="幻灯片上的第二条分隔线"/>
          <p:cNvCxnSpPr/>
          <p:nvPr/>
        </p:nvCxnSpPr>
        <p:spPr>
          <a:xfrm>
            <a:off x="7575384" y="758921"/>
            <a:ext cx="0" cy="1487495"/>
          </a:xfrm>
          <a:prstGeom prst="line">
            <a:avLst/>
          </a:prstGeom>
          <a:noFill/>
          <a:ln w="6350" cap="flat" cmpd="sng" algn="ctr">
            <a:solidFill>
              <a:sysClr val="window" lastClr="FFFFFF">
                <a:lumMod val="95000"/>
              </a:sysClr>
            </a:solidFill>
            <a:prstDash val="solid"/>
            <a:miter lim="800000"/>
          </a:ln>
          <a:effectLst/>
        </p:spPr>
      </p:cxnSp>
      <p:pic>
        <p:nvPicPr>
          <p:cNvPr id="24" name="图片占位符 36" descr="图书"/>
          <p:cNvPicPr>
            <a:picLocks noChangeAspect="1"/>
          </p:cNvPicPr>
          <p:nvPr/>
        </p:nvPicPr>
        <p:blipFill rotWithShape="1">
          <a:blip r:embed="rId7" cstate="screen">
            <a:extLst>
              <a:ext uri="{96DAC541-7B7A-43D3-8B79-37D633B846F1}">
                <asvg:svgBlip xmlns:asvg="http://schemas.microsoft.com/office/drawing/2016/SVG/main" r:embed="rId8"/>
              </a:ext>
            </a:extLst>
          </a:blip>
          <a:srcRect/>
          <a:stretch>
            <a:fillRect/>
          </a:stretch>
        </p:blipFill>
        <p:spPr>
          <a:xfrm>
            <a:off x="5456653" y="1075630"/>
            <a:ext cx="1071222" cy="1071222"/>
          </a:xfrm>
          <a:prstGeom prst="rect">
            <a:avLst/>
          </a:prstGeom>
        </p:spPr>
      </p:pic>
      <p:sp>
        <p:nvSpPr>
          <p:cNvPr id="25" name="文本占位符 19"/>
          <p:cNvSpPr txBox="1"/>
          <p:nvPr/>
        </p:nvSpPr>
        <p:spPr>
          <a:xfrm>
            <a:off x="7969635" y="2651714"/>
            <a:ext cx="2160587"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2400" dirty="0">
                <a:solidFill>
                  <a:sysClr val="windowText" lastClr="000000">
                    <a:lumMod val="75000"/>
                    <a:lumOff val="25000"/>
                  </a:sysClr>
                </a:solidFill>
              </a:rPr>
              <a:t>答辩委员</a:t>
            </a:r>
            <a:endParaRPr kumimoji="0" lang="zh-CN" altLang="en-US" sz="2400" b="1" i="0" u="none" strike="noStrike" kern="1200" cap="none" spc="0" normalizeH="0" baseline="0" noProof="0" dirty="0">
              <a:ln>
                <a:noFill/>
              </a:ln>
              <a:solidFill>
                <a:sysClr val="windowText" lastClr="000000">
                  <a:lumMod val="75000"/>
                  <a:lumOff val="25000"/>
                </a:sysClr>
              </a:solidFill>
              <a:effectLst/>
              <a:uLnTx/>
              <a:uFillTx/>
              <a:latin typeface="Microsoft YaHei UI" panose="020B0503020204020204" pitchFamily="34" charset="-122"/>
              <a:ea typeface="Microsoft YaHei UI" panose="020B0503020204020204" pitchFamily="34" charset="-122"/>
              <a:cs typeface="+mn-cs"/>
            </a:endParaRPr>
          </a:p>
        </p:txBody>
      </p:sp>
      <p:sp>
        <p:nvSpPr>
          <p:cNvPr id="26" name="文本占位符 16"/>
          <p:cNvSpPr txBox="1"/>
          <p:nvPr/>
        </p:nvSpPr>
        <p:spPr>
          <a:xfrm>
            <a:off x="7969634" y="3236028"/>
            <a:ext cx="2160588" cy="90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icrosoft YaHei UI Light" panose="020B0502040204020203" pitchFamily="34" charset="-122"/>
                <a:ea typeface="Microsoft YaHei UI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b="1" smtClean="0">
                <a:solidFill>
                  <a:srgbClr val="C00000"/>
                </a:solidFill>
                <a:latin typeface="微软雅黑" panose="020B0503020204020204" pitchFamily="34" charset="-122"/>
                <a:ea typeface="微软雅黑" panose="020B0503020204020204" pitchFamily="34" charset="-122"/>
              </a:rPr>
              <a:t>笔记本电脑</a:t>
            </a:r>
            <a:endParaRPr lang="en-US" altLang="zh-CN" b="1" smtClean="0">
              <a:solidFill>
                <a:srgbClr val="C00000"/>
              </a:solidFill>
              <a:latin typeface="微软雅黑" panose="020B0503020204020204" pitchFamily="34" charset="-122"/>
              <a:ea typeface="微软雅黑" panose="020B0503020204020204" pitchFamily="34" charset="-122"/>
            </a:endParaRPr>
          </a:p>
          <a:p>
            <a:pPr>
              <a:defRPr/>
            </a:pPr>
            <a:r>
              <a:rPr lang="zh-CN" altLang="en-US" b="1" smtClean="0">
                <a:solidFill>
                  <a:srgbClr val="C00000"/>
                </a:solidFill>
                <a:latin typeface="微软雅黑" panose="020B0503020204020204" pitchFamily="34" charset="-122"/>
                <a:ea typeface="微软雅黑" panose="020B0503020204020204" pitchFamily="34" charset="-122"/>
              </a:rPr>
              <a:t>平板电脑、手机</a:t>
            </a:r>
            <a:endParaRPr lang="en-US" altLang="zh-CN" b="1" dirty="0">
              <a:solidFill>
                <a:srgbClr val="C00000"/>
              </a:solidFill>
              <a:latin typeface="微软雅黑" panose="020B0503020204020204" pitchFamily="34" charset="-122"/>
              <a:ea typeface="微软雅黑" panose="020B0503020204020204" pitchFamily="34" charset="-122"/>
            </a:endParaRPr>
          </a:p>
        </p:txBody>
      </p:sp>
      <p:pic>
        <p:nvPicPr>
          <p:cNvPr id="1026" name="Picture 2" descr="https://timgsa.baidu.com/timg?image&amp;quality=80&amp;size=b9999_10000&amp;sec=1583311863387&amp;di=5a6dfc8893fb2f863ee4a9b94c8bec79&amp;imgtype=jpg&amp;src=http%3A%2F%2Fimg1.imgtn.bdimg.com%2Fit%2Fu%3D3916389046%2C1370892252%26fm%3D214%26gp%3D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1630" y="4075860"/>
            <a:ext cx="2596596" cy="1687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583311886734&amp;di=e8ff95c9f4e2cb36dc91dfb5a025f15f&amp;imgtype=0&amp;src=http%3A%2F%2Fimage2.suning.cn%2Fuimg%2Fb2c%2Fnewcatentries%2F0070066320-000000000188892864_2_800x800.jpg"/>
          <p:cNvPicPr>
            <a:picLocks noChangeAspect="1" noChangeArrowheads="1"/>
          </p:cNvPicPr>
          <p:nvPr/>
        </p:nvPicPr>
        <p:blipFill rotWithShape="1">
          <a:blip r:embed="rId10">
            <a:extLst>
              <a:ext uri="{28A0092B-C50C-407E-A947-70E740481C1C}">
                <a14:useLocalDpi xmlns:a14="http://schemas.microsoft.com/office/drawing/2010/main" val="0"/>
              </a:ext>
            </a:extLst>
          </a:blip>
          <a:srcRect t="13291" b="10551"/>
          <a:stretch>
            <a:fillRect/>
          </a:stretch>
        </p:blipFill>
        <p:spPr bwMode="auto">
          <a:xfrm>
            <a:off x="1843774" y="3896430"/>
            <a:ext cx="2596596" cy="19775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imgsa.baidu.com/timg?image&amp;quality=80&amp;size=b9999_10000&amp;sec=1583312275521&amp;di=6a2f02e34b08973ece77a95a26fe7d83&amp;imgtype=jpg&amp;src=http%3A%2F%2Fimg2.imgtn.bdimg.com%2Fit%2Fu%3D558071537%2C4120991392%26fm%3D214%26gp%3D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3852" y="4075860"/>
            <a:ext cx="2533967" cy="1687787"/>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26"/>
          <p:cNvSpPr txBox="1"/>
          <p:nvPr/>
        </p:nvSpPr>
        <p:spPr>
          <a:xfrm>
            <a:off x="1843774" y="5863921"/>
            <a:ext cx="2676074" cy="932563"/>
          </a:xfrm>
          <a:prstGeom prst="rect">
            <a:avLst/>
          </a:prstGeom>
          <a:noFill/>
          <a:ln>
            <a:solidFill>
              <a:srgbClr val="FF0000"/>
            </a:solidFill>
          </a:ln>
        </p:spPr>
        <p:txBody>
          <a:bodyPr wrap="square" rtlCol="0">
            <a:spAutoFit/>
          </a:bodyPr>
          <a:lstStyle/>
          <a:p>
            <a:pPr>
              <a:lnSpc>
                <a:spcPct val="130000"/>
              </a:lnSpc>
            </a:pPr>
            <a:r>
              <a:rPr lang="zh-CN" altLang="en-US" sz="1400" smtClean="0">
                <a:latin typeface="Arial" panose="020B0604020202020204" pitchFamily="34" charset="0"/>
                <a:ea typeface="微软雅黑" panose="020B0503020204020204" pitchFamily="34" charset="-122"/>
              </a:rPr>
              <a:t>答辩人可以</a:t>
            </a:r>
            <a:r>
              <a:rPr lang="zh-CN" altLang="en-US" sz="1400">
                <a:latin typeface="Arial" panose="020B0604020202020204" pitchFamily="34" charset="0"/>
                <a:ea typeface="微软雅黑" panose="020B0503020204020204" pitchFamily="34" charset="-122"/>
              </a:rPr>
              <a:t>准备一部智能手机（静音状态），打开手机热点，在网络断线时备用。</a:t>
            </a:r>
            <a:endParaRPr lang="zh-CN" altLang="en-US" sz="1400" dirty="0" smtClean="0">
              <a:latin typeface="Arial" panose="020B0604020202020204" pitchFamily="34" charset="0"/>
              <a:ea typeface="微软雅黑" panose="020B0503020204020204" pitchFamily="3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spd="med" p14:dur="700" advTm="41166">
        <p:fade/>
      </p:transition>
    </mc:Choice>
    <mc:Fallback>
      <p:transition spd="med" advTm="411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a:t>3</a:t>
            </a:r>
            <a:r>
              <a:rPr lang="zh-CN" altLang="en-US"/>
              <a:t>、软件安装</a:t>
            </a:r>
            <a:endParaRPr lang="zh-CN" altLang="en-US" dirty="0">
              <a:solidFill>
                <a:srgbClr val="071F65"/>
              </a:solidFill>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1"/>
          <p:cNvSpPr txBox="1"/>
          <p:nvPr/>
        </p:nvSpPr>
        <p:spPr>
          <a:xfrm>
            <a:off x="194812" y="1090874"/>
            <a:ext cx="4652508" cy="69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dirty="0">
                <a:solidFill>
                  <a:srgbClr val="0070C0"/>
                </a:solidFill>
              </a:rPr>
              <a:t>第一步：下载浙大钉</a:t>
            </a:r>
            <a:endParaRPr lang="zh-CN" altLang="en-US" dirty="0">
              <a:solidFill>
                <a:srgbClr val="0070C0"/>
              </a:solidFill>
            </a:endParaRPr>
          </a:p>
        </p:txBody>
      </p:sp>
      <p:sp>
        <p:nvSpPr>
          <p:cNvPr id="3" name="矩形 2"/>
          <p:cNvSpPr/>
          <p:nvPr/>
        </p:nvSpPr>
        <p:spPr>
          <a:xfrm>
            <a:off x="602663" y="1889475"/>
            <a:ext cx="4462318"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zh-CN" altLang="en-US" sz="2000" smtClean="0">
                <a:latin typeface="+mn-ea"/>
              </a:rPr>
              <a:t>扫</a:t>
            </a:r>
            <a:r>
              <a:rPr lang="zh-CN" altLang="en-US" sz="2000">
                <a:latin typeface="+mn-ea"/>
              </a:rPr>
              <a:t>码</a:t>
            </a:r>
            <a:r>
              <a:rPr lang="zh-CN" altLang="en-US" sz="2000" smtClean="0">
                <a:latin typeface="+mn-ea"/>
              </a:rPr>
              <a:t>下载</a:t>
            </a:r>
            <a:r>
              <a:rPr lang="zh-CN" altLang="en-US" sz="2000" b="1" smtClean="0">
                <a:latin typeface="+mn-ea"/>
              </a:rPr>
              <a:t>浙大钉</a:t>
            </a:r>
            <a:endParaRPr lang="en-US" altLang="zh-CN" sz="2000" b="1" dirty="0">
              <a:latin typeface="+mn-ea"/>
            </a:endParaRPr>
          </a:p>
          <a:p>
            <a:pPr marL="342900" indent="-342900">
              <a:lnSpc>
                <a:spcPct val="150000"/>
              </a:lnSpc>
              <a:buFont typeface="Arial" panose="020B0604020202020204" pitchFamily="34" charset="0"/>
              <a:buChar char="•"/>
            </a:pPr>
            <a:r>
              <a:rPr lang="zh-CN" altLang="en-US" sz="2000">
                <a:latin typeface="+mn-ea"/>
              </a:rPr>
              <a:t>答辩秘书</a:t>
            </a:r>
            <a:r>
              <a:rPr lang="zh-CN" altLang="en-US" sz="2000" smtClean="0">
                <a:latin typeface="+mn-ea"/>
              </a:rPr>
              <a:t>和答辩人再安装</a:t>
            </a:r>
            <a:r>
              <a:rPr lang="en-US" altLang="zh-CN" sz="2000" b="1">
                <a:latin typeface="+mn-ea"/>
              </a:rPr>
              <a:t>PC</a:t>
            </a:r>
            <a:r>
              <a:rPr lang="zh-CN" altLang="zh-CN" sz="2000" b="1">
                <a:latin typeface="+mn-ea"/>
              </a:rPr>
              <a:t>端</a:t>
            </a:r>
            <a:r>
              <a:rPr lang="zh-CN" altLang="en-US" sz="2000" smtClean="0">
                <a:latin typeface="+mn-ea"/>
              </a:rPr>
              <a:t>钉钉</a:t>
            </a:r>
            <a:endParaRPr lang="en-US" altLang="zh-CN" sz="2000" smtClean="0">
              <a:latin typeface="+mn-ea"/>
            </a:endParaRPr>
          </a:p>
          <a:p>
            <a:pPr marL="342900" indent="-342900">
              <a:lnSpc>
                <a:spcPct val="150000"/>
              </a:lnSpc>
              <a:buFont typeface="Arial" panose="020B0604020202020204" pitchFamily="34" charset="0"/>
              <a:buChar char="•"/>
            </a:pPr>
            <a:r>
              <a:rPr lang="zh-CN" altLang="en-US" sz="2000" b="1" smtClean="0">
                <a:latin typeface="+mn-ea"/>
              </a:rPr>
              <a:t>非</a:t>
            </a:r>
            <a:r>
              <a:rPr lang="zh-CN" altLang="en-US" sz="2000" b="1">
                <a:latin typeface="+mn-ea"/>
              </a:rPr>
              <a:t>浙大</a:t>
            </a:r>
            <a:r>
              <a:rPr lang="zh-CN" altLang="en-US" sz="2000" smtClean="0">
                <a:latin typeface="+mn-ea"/>
              </a:rPr>
              <a:t>老师</a:t>
            </a:r>
            <a:r>
              <a:rPr lang="zh-CN" altLang="en-US" sz="2000">
                <a:latin typeface="+mn-ea"/>
              </a:rPr>
              <a:t>安装</a:t>
            </a:r>
            <a:r>
              <a:rPr lang="zh-CN" altLang="en-US" sz="2000" b="1" smtClean="0">
                <a:latin typeface="+mn-ea"/>
              </a:rPr>
              <a:t>钉钉</a:t>
            </a:r>
            <a:endParaRPr lang="zh-CN" altLang="en-US" sz="2000" b="1">
              <a:latin typeface="+mn-ea"/>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602663" y="3341138"/>
            <a:ext cx="3271486" cy="3283143"/>
          </a:xfrm>
          <a:prstGeom prst="rect">
            <a:avLst/>
          </a:prstGeom>
        </p:spPr>
      </p:pic>
      <p:sp>
        <p:nvSpPr>
          <p:cNvPr id="11" name="标题 1"/>
          <p:cNvSpPr txBox="1"/>
          <p:nvPr/>
        </p:nvSpPr>
        <p:spPr>
          <a:xfrm>
            <a:off x="5752362" y="1090874"/>
            <a:ext cx="4652508" cy="6995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a:lstStyle>
          <a:p>
            <a:pPr algn="ctr"/>
            <a:r>
              <a:rPr lang="zh-CN" altLang="en-US" dirty="0">
                <a:solidFill>
                  <a:srgbClr val="0070C0"/>
                </a:solidFill>
              </a:rPr>
              <a:t>第二步：用户注册</a:t>
            </a:r>
            <a:endParaRPr lang="zh-CN" altLang="en-US" dirty="0">
              <a:solidFill>
                <a:srgbClr val="0070C0"/>
              </a:solidFill>
            </a:endParaRPr>
          </a:p>
        </p:txBody>
      </p:sp>
      <p:sp>
        <p:nvSpPr>
          <p:cNvPr id="8" name="矩形 7"/>
          <p:cNvSpPr/>
          <p:nvPr/>
        </p:nvSpPr>
        <p:spPr>
          <a:xfrm>
            <a:off x="6199985" y="1889475"/>
            <a:ext cx="4574865" cy="646331"/>
          </a:xfrm>
          <a:prstGeom prst="rect">
            <a:avLst/>
          </a:prstGeom>
        </p:spPr>
        <p:txBody>
          <a:bodyPr wrap="square">
            <a:spAutoFit/>
          </a:bodyPr>
          <a:lstStyle/>
          <a:p>
            <a:r>
              <a:rPr lang="zh-CN" altLang="en-US" dirty="0"/>
              <a:t>激活并登录浙大钉</a:t>
            </a:r>
            <a:r>
              <a:rPr lang="en-US" altLang="zh-CN" dirty="0"/>
              <a:t>APP</a:t>
            </a:r>
            <a:r>
              <a:rPr lang="zh-CN" altLang="en-US" dirty="0"/>
              <a:t>（很重要）</a:t>
            </a:r>
            <a:endParaRPr lang="zh-CN" altLang="en-US" dirty="0"/>
          </a:p>
          <a:p>
            <a:r>
              <a:rPr lang="zh-CN" altLang="en-US" dirty="0"/>
              <a:t>打开浙大钉，点击用户注册，按步骤激活；</a:t>
            </a:r>
            <a:endParaRPr lang="zh-CN" altLang="en-US" dirty="0"/>
          </a:p>
        </p:txBody>
      </p:sp>
      <p:pic>
        <p:nvPicPr>
          <p:cNvPr id="13" name="图片 12"/>
          <p:cNvPicPr/>
          <p:nvPr/>
        </p:nvPicPr>
        <p:blipFill>
          <a:blip r:embed="rId4">
            <a:extLst>
              <a:ext uri="{28A0092B-C50C-407E-A947-70E740481C1C}">
                <a14:useLocalDpi xmlns:a14="http://schemas.microsoft.com/office/drawing/2010/main" val="0"/>
              </a:ext>
            </a:extLst>
          </a:blip>
          <a:stretch>
            <a:fillRect/>
          </a:stretch>
        </p:blipFill>
        <p:spPr>
          <a:xfrm>
            <a:off x="5171405" y="2696560"/>
            <a:ext cx="6632027" cy="3560785"/>
          </a:xfrm>
          <a:prstGeom prst="rect">
            <a:avLst/>
          </a:prstGeom>
        </p:spPr>
      </p:pic>
      <p:sp>
        <p:nvSpPr>
          <p:cNvPr id="14" name="矩形 13"/>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45547">
        <p:fade/>
      </p:transition>
    </mc:Choice>
    <mc:Fallback>
      <p:transition spd="med" advTm="45547">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形: 8 pt  4"/>
          <p:cNvSpPr/>
          <p:nvPr/>
        </p:nvSpPr>
        <p:spPr>
          <a:xfrm>
            <a:off x="451090" y="975872"/>
            <a:ext cx="2300717" cy="130414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normAutofit/>
          </a:bodyPr>
          <a:lstStyle/>
          <a:p>
            <a:r>
              <a:rPr lang="en-US" altLang="zh-CN"/>
              <a:t>4</a:t>
            </a:r>
            <a:r>
              <a:rPr lang="zh-CN" altLang="en-US"/>
              <a:t>、组建群组</a:t>
            </a:r>
            <a:endParaRPr lang="zh-CN" altLang="en-US" dirty="0">
              <a:solidFill>
                <a:srgbClr val="071F65"/>
              </a:solidFill>
            </a:endParaRPr>
          </a:p>
        </p:txBody>
      </p:sp>
      <p:sp>
        <p:nvSpPr>
          <p:cNvPr id="4" name="幻灯片编号占位符 3"/>
          <p:cNvSpPr>
            <a:spLocks noGrp="1"/>
          </p:cNvSpPr>
          <p:nvPr>
            <p:ph type="sldNum" sz="quarter" idx="12"/>
          </p:nvPr>
        </p:nvSpPr>
        <p:spPr>
          <a:xfrm>
            <a:off x="10518912" y="591903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3DA680B-B80A-2545-AB30-B9870FE9052E}" type="slidenum">
              <a:rPr kumimoji="0" lang="zh-CN" altLang="en-US" sz="1200" b="0" i="0" u="none" strike="noStrike" kern="1200" cap="none" spc="0" normalizeH="0" baseline="0" noProof="0" smtClean="0">
                <a:ln>
                  <a:noFill/>
                </a:ln>
                <a:solidFill>
                  <a:srgbClr val="3D3F41">
                    <a:tint val="75000"/>
                  </a:srgbClr>
                </a:solidFill>
                <a:effectLst/>
                <a:uLnTx/>
                <a:uFillTx/>
                <a:latin typeface="Arial" panose="020B0604020202020204"/>
                <a:ea typeface="微软雅黑" panose="020B0503020204020204" pitchFamily="34" charset="-122"/>
                <a:cs typeface="+mn-cs"/>
              </a:rPr>
            </a:fld>
            <a:endParaRPr kumimoji="0" lang="zh-CN" altLang="en-US" sz="1200" b="0" i="0" u="none" strike="noStrike" kern="1200" cap="none" spc="0" normalizeH="0" baseline="0" noProof="0">
              <a:ln>
                <a:noFill/>
              </a:ln>
              <a:solidFill>
                <a:srgbClr val="3D3F41">
                  <a:tint val="75000"/>
                </a:srgbClr>
              </a:solidFill>
              <a:effectLst/>
              <a:uLnTx/>
              <a:uFillTx/>
              <a:latin typeface="Arial" panose="020B0604020202020204"/>
              <a:ea typeface="微软雅黑" panose="020B0503020204020204" pitchFamily="34" charset="-122"/>
              <a:cs typeface="+mn-cs"/>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3001" y="-109162"/>
            <a:ext cx="1551329" cy="1234233"/>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1049354" y="783152"/>
            <a:ext cx="11142646" cy="45719"/>
          </a:xfrm>
          <a:prstGeom prst="rect">
            <a:avLst/>
          </a:prstGeom>
          <a:solidFill>
            <a:srgbClr val="E94E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a:srcRect r="71176"/>
          <a:stretch>
            <a:fillRect/>
          </a:stretch>
        </p:blipFill>
        <p:spPr>
          <a:xfrm>
            <a:off x="3249464" y="1335652"/>
            <a:ext cx="2300717" cy="4572000"/>
          </a:xfrm>
          <a:prstGeom prst="rect">
            <a:avLst/>
          </a:prstGeom>
          <a:ln>
            <a:noFill/>
          </a:ln>
          <a:effectLst>
            <a:outerShdw blurRad="190500" algn="tl" rotWithShape="0">
              <a:srgbClr val="000000">
                <a:alpha val="70000"/>
              </a:srgbClr>
            </a:outerShdw>
          </a:effectLst>
        </p:spPr>
      </p:pic>
      <p:pic>
        <p:nvPicPr>
          <p:cNvPr id="20" name="图片 19"/>
          <p:cNvPicPr>
            <a:picLocks noChangeAspect="1"/>
          </p:cNvPicPr>
          <p:nvPr/>
        </p:nvPicPr>
        <p:blipFill rotWithShape="1">
          <a:blip r:embed="rId4"/>
          <a:srcRect r="50446"/>
          <a:stretch>
            <a:fillRect/>
          </a:stretch>
        </p:blipFill>
        <p:spPr>
          <a:xfrm>
            <a:off x="5773302" y="1347030"/>
            <a:ext cx="2869765" cy="4572000"/>
          </a:xfrm>
          <a:prstGeom prst="rect">
            <a:avLst/>
          </a:prstGeom>
          <a:ln>
            <a:noFill/>
          </a:ln>
          <a:effectLst>
            <a:outerShdw blurRad="190500" algn="tl" rotWithShape="0">
              <a:srgbClr val="000000">
                <a:alpha val="70000"/>
              </a:srgbClr>
            </a:outerShdw>
          </a:effectLst>
        </p:spPr>
      </p:pic>
      <p:sp>
        <p:nvSpPr>
          <p:cNvPr id="28" name="文本框 27"/>
          <p:cNvSpPr txBox="1"/>
          <p:nvPr/>
        </p:nvSpPr>
        <p:spPr>
          <a:xfrm>
            <a:off x="5070448" y="1498156"/>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1</a:t>
            </a:r>
            <a:endParaRPr lang="zh-CN" altLang="en-US" sz="2400" b="1" dirty="0">
              <a:solidFill>
                <a:srgbClr val="FF0000"/>
              </a:solidFill>
              <a:effectLst>
                <a:outerShdw blurRad="38100" dist="38100" dir="2700000" algn="tl">
                  <a:srgbClr val="000000">
                    <a:alpha val="43137"/>
                  </a:srgbClr>
                </a:outerShdw>
              </a:effectLst>
            </a:endParaRPr>
          </a:p>
        </p:txBody>
      </p:sp>
      <p:sp>
        <p:nvSpPr>
          <p:cNvPr id="31" name="文本框 30"/>
          <p:cNvSpPr txBox="1"/>
          <p:nvPr/>
        </p:nvSpPr>
        <p:spPr>
          <a:xfrm>
            <a:off x="5049112" y="2263352"/>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2</a:t>
            </a:r>
            <a:endParaRPr lang="zh-CN" altLang="en-US" sz="2400" b="1" dirty="0">
              <a:solidFill>
                <a:srgbClr val="FF0000"/>
              </a:solidFill>
              <a:effectLst>
                <a:outerShdw blurRad="38100" dist="38100" dir="2700000" algn="tl">
                  <a:srgbClr val="000000">
                    <a:alpha val="43137"/>
                  </a:srgbClr>
                </a:outerShdw>
              </a:effectLst>
            </a:endParaRPr>
          </a:p>
        </p:txBody>
      </p:sp>
      <p:sp>
        <p:nvSpPr>
          <p:cNvPr id="36" name="文本框 35"/>
          <p:cNvSpPr txBox="1"/>
          <p:nvPr/>
        </p:nvSpPr>
        <p:spPr>
          <a:xfrm>
            <a:off x="7204948" y="1801687"/>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3</a:t>
            </a:r>
            <a:endParaRPr lang="zh-CN" altLang="en-US" sz="2400" b="1" dirty="0">
              <a:solidFill>
                <a:srgbClr val="FF0000"/>
              </a:solidFill>
              <a:effectLst>
                <a:outerShdw blurRad="38100" dist="38100" dir="2700000" algn="tl">
                  <a:srgbClr val="000000">
                    <a:alpha val="43137"/>
                  </a:srgbClr>
                </a:outerShdw>
              </a:effectLst>
            </a:endParaRPr>
          </a:p>
        </p:txBody>
      </p:sp>
      <p:sp>
        <p:nvSpPr>
          <p:cNvPr id="38" name="文本框 37"/>
          <p:cNvSpPr txBox="1"/>
          <p:nvPr/>
        </p:nvSpPr>
        <p:spPr>
          <a:xfrm>
            <a:off x="7578694" y="4101419"/>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4</a:t>
            </a:r>
            <a:endParaRPr lang="zh-CN" altLang="en-US" sz="2400" b="1" dirty="0">
              <a:solidFill>
                <a:srgbClr val="FF0000"/>
              </a:solidFill>
              <a:effectLst>
                <a:outerShdw blurRad="38100" dist="38100" dir="2700000" algn="tl">
                  <a:srgbClr val="000000">
                    <a:alpha val="43137"/>
                  </a:srgbClr>
                </a:outerShdw>
              </a:effectLst>
            </a:endParaRPr>
          </a:p>
        </p:txBody>
      </p:sp>
      <p:sp>
        <p:nvSpPr>
          <p:cNvPr id="41" name="文本框 40"/>
          <p:cNvSpPr txBox="1"/>
          <p:nvPr/>
        </p:nvSpPr>
        <p:spPr>
          <a:xfrm>
            <a:off x="7578694" y="4882461"/>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5</a:t>
            </a:r>
            <a:endParaRPr lang="zh-CN" altLang="en-US" sz="2400" b="1" dirty="0">
              <a:solidFill>
                <a:srgbClr val="FF0000"/>
              </a:solidFill>
              <a:effectLst>
                <a:outerShdw blurRad="38100" dist="38100" dir="2700000" algn="tl">
                  <a:srgbClr val="000000">
                    <a:alpha val="43137"/>
                  </a:srgbClr>
                </a:outerShdw>
              </a:effectLst>
            </a:endParaRPr>
          </a:p>
        </p:txBody>
      </p:sp>
      <p:pic>
        <p:nvPicPr>
          <p:cNvPr id="3" name="图片 2"/>
          <p:cNvPicPr>
            <a:picLocks noChangeAspect="1"/>
          </p:cNvPicPr>
          <p:nvPr/>
        </p:nvPicPr>
        <p:blipFill>
          <a:blip r:embed="rId5"/>
          <a:stretch>
            <a:fillRect/>
          </a:stretch>
        </p:blipFill>
        <p:spPr>
          <a:xfrm>
            <a:off x="8984125" y="1347030"/>
            <a:ext cx="2906387" cy="4577560"/>
          </a:xfrm>
          <a:prstGeom prst="rect">
            <a:avLst/>
          </a:prstGeom>
          <a:ln>
            <a:noFill/>
          </a:ln>
          <a:effectLst>
            <a:outerShdw blurRad="190500" algn="tl" rotWithShape="0">
              <a:srgbClr val="000000">
                <a:alpha val="70000"/>
              </a:srgbClr>
            </a:outerShdw>
          </a:effectLst>
        </p:spPr>
      </p:pic>
      <p:sp>
        <p:nvSpPr>
          <p:cNvPr id="21" name="文本框 20"/>
          <p:cNvSpPr txBox="1"/>
          <p:nvPr/>
        </p:nvSpPr>
        <p:spPr>
          <a:xfrm>
            <a:off x="11118987" y="1678413"/>
            <a:ext cx="356188" cy="461665"/>
          </a:xfrm>
          <a:prstGeom prst="rect">
            <a:avLst/>
          </a:prstGeom>
          <a:noFill/>
        </p:spPr>
        <p:txBody>
          <a:bodyPr wrap="none" rtlCol="0">
            <a:spAutoFit/>
          </a:bodyPr>
          <a:lstStyle/>
          <a:p>
            <a:r>
              <a:rPr lang="en-US" altLang="zh-CN" sz="2400" b="1" dirty="0">
                <a:solidFill>
                  <a:srgbClr val="FF0000"/>
                </a:solidFill>
                <a:effectLst>
                  <a:outerShdw blurRad="38100" dist="38100" dir="2700000" algn="tl">
                    <a:srgbClr val="000000">
                      <a:alpha val="43137"/>
                    </a:srgbClr>
                  </a:outerShdw>
                </a:effectLst>
              </a:rPr>
              <a:t>6</a:t>
            </a:r>
            <a:endParaRPr lang="zh-CN" altLang="en-US" sz="2400" b="1" dirty="0">
              <a:solidFill>
                <a:srgbClr val="FF0000"/>
              </a:solidFill>
              <a:effectLst>
                <a:outerShdw blurRad="38100" dist="38100" dir="2700000" algn="tl">
                  <a:srgbClr val="000000">
                    <a:alpha val="43137"/>
                  </a:srgbClr>
                </a:outerShdw>
              </a:effectLst>
            </a:endParaRPr>
          </a:p>
        </p:txBody>
      </p:sp>
      <p:sp>
        <p:nvSpPr>
          <p:cNvPr id="22" name="文本框 21"/>
          <p:cNvSpPr txBox="1"/>
          <p:nvPr/>
        </p:nvSpPr>
        <p:spPr>
          <a:xfrm>
            <a:off x="11118987" y="3244823"/>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7</a:t>
            </a:r>
            <a:endParaRPr lang="zh-CN" altLang="en-US" sz="2400" b="1" dirty="0">
              <a:solidFill>
                <a:srgbClr val="FF0000"/>
              </a:solidFill>
              <a:effectLst>
                <a:outerShdw blurRad="38100" dist="38100" dir="2700000" algn="tl">
                  <a:srgbClr val="000000">
                    <a:alpha val="43137"/>
                  </a:srgbClr>
                </a:outerShdw>
              </a:effectLst>
            </a:endParaRPr>
          </a:p>
        </p:txBody>
      </p:sp>
      <p:sp>
        <p:nvSpPr>
          <p:cNvPr id="24" name="文本框 23"/>
          <p:cNvSpPr txBox="1"/>
          <p:nvPr/>
        </p:nvSpPr>
        <p:spPr>
          <a:xfrm>
            <a:off x="11118987" y="3890955"/>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8</a:t>
            </a:r>
            <a:endParaRPr lang="zh-CN" altLang="en-US" sz="2400" b="1" dirty="0">
              <a:solidFill>
                <a:srgbClr val="FF0000"/>
              </a:solidFill>
              <a:effectLst>
                <a:outerShdw blurRad="38100" dist="38100" dir="2700000" algn="tl">
                  <a:srgbClr val="000000">
                    <a:alpha val="43137"/>
                  </a:srgbClr>
                </a:outerShdw>
              </a:effectLst>
            </a:endParaRPr>
          </a:p>
        </p:txBody>
      </p:sp>
      <p:sp>
        <p:nvSpPr>
          <p:cNvPr id="6" name="文本框 5"/>
          <p:cNvSpPr txBox="1"/>
          <p:nvPr/>
        </p:nvSpPr>
        <p:spPr>
          <a:xfrm>
            <a:off x="143996" y="2210105"/>
            <a:ext cx="2856639" cy="4462760"/>
          </a:xfrm>
          <a:prstGeom prst="rect">
            <a:avLst/>
          </a:prstGeom>
          <a:noFill/>
        </p:spPr>
        <p:txBody>
          <a:bodyPr wrap="square" rtlCol="0">
            <a:spAutoFit/>
          </a:bodyPr>
          <a:lstStyle/>
          <a:p>
            <a:pPr algn="just">
              <a:lnSpc>
                <a:spcPct val="130000"/>
              </a:lnSpc>
              <a:spcAft>
                <a:spcPts val="1200"/>
              </a:spcAft>
            </a:pPr>
            <a:r>
              <a:rPr lang="en-US" altLang="zh-CN" b="1" dirty="0">
                <a:latin typeface="+mn-ea"/>
              </a:rPr>
              <a:t>1. </a:t>
            </a:r>
            <a:r>
              <a:rPr lang="zh-CN" altLang="en-US" dirty="0">
                <a:latin typeface="+mn-ea"/>
              </a:rPr>
              <a:t>校外或者没有通过浙大验证的参会人员，请先</a:t>
            </a:r>
            <a:r>
              <a:rPr lang="zh-CN" altLang="en-US" b="1" dirty="0">
                <a:latin typeface="+mn-ea"/>
              </a:rPr>
              <a:t>加答辩秘书为好友</a:t>
            </a:r>
            <a:r>
              <a:rPr lang="zh-CN" altLang="en-US" dirty="0">
                <a:latin typeface="+mn-ea"/>
              </a:rPr>
              <a:t>。</a:t>
            </a:r>
            <a:endParaRPr lang="en-US" altLang="zh-CN" dirty="0">
              <a:latin typeface="+mn-ea"/>
            </a:endParaRPr>
          </a:p>
          <a:p>
            <a:pPr algn="just">
              <a:lnSpc>
                <a:spcPct val="130000"/>
              </a:lnSpc>
              <a:spcAft>
                <a:spcPts val="1200"/>
              </a:spcAft>
            </a:pPr>
            <a:r>
              <a:rPr lang="en-US" altLang="zh-CN" b="1" dirty="0">
                <a:latin typeface="+mn-ea"/>
              </a:rPr>
              <a:t>2. </a:t>
            </a:r>
            <a:r>
              <a:rPr lang="zh-CN" altLang="en-US" dirty="0">
                <a:latin typeface="+mn-ea"/>
              </a:rPr>
              <a:t>群的类型选择</a:t>
            </a:r>
            <a:r>
              <a:rPr lang="zh-CN" altLang="en-US" b="1" dirty="0">
                <a:solidFill>
                  <a:srgbClr val="FF0000"/>
                </a:solidFill>
                <a:latin typeface="+mn-ea"/>
              </a:rPr>
              <a:t>普通群</a:t>
            </a:r>
            <a:r>
              <a:rPr lang="zh-CN" altLang="en-US" dirty="0">
                <a:latin typeface="+mn-ea"/>
              </a:rPr>
              <a:t>。</a:t>
            </a:r>
            <a:endParaRPr lang="en-US" altLang="zh-CN" dirty="0">
              <a:latin typeface="+mn-ea"/>
            </a:endParaRPr>
          </a:p>
          <a:p>
            <a:pPr>
              <a:lnSpc>
                <a:spcPct val="130000"/>
              </a:lnSpc>
              <a:spcAft>
                <a:spcPts val="1200"/>
              </a:spcAft>
            </a:pPr>
            <a:r>
              <a:rPr lang="en-US" altLang="zh-CN" b="1">
                <a:latin typeface="+mn-ea"/>
              </a:rPr>
              <a:t>3</a:t>
            </a:r>
            <a:r>
              <a:rPr lang="en-US" altLang="zh-CN" b="1" smtClean="0">
                <a:latin typeface="+mn-ea"/>
              </a:rPr>
              <a:t>.</a:t>
            </a:r>
            <a:r>
              <a:rPr lang="zh-CN" altLang="en-US" smtClean="0">
                <a:latin typeface="+mn-ea"/>
              </a:rPr>
              <a:t>如答辩人和</a:t>
            </a:r>
            <a:r>
              <a:rPr lang="zh-CN" altLang="en-US">
                <a:latin typeface="+mn-ea"/>
              </a:rPr>
              <a:t>旁听人员很多，建议建两个群：</a:t>
            </a:r>
            <a:endParaRPr lang="en-US" altLang="zh-CN">
              <a:latin typeface="+mn-ea"/>
            </a:endParaRPr>
          </a:p>
          <a:p>
            <a:pPr marL="269875" lvl="1" indent="-269875">
              <a:lnSpc>
                <a:spcPct val="130000"/>
              </a:lnSpc>
              <a:spcAft>
                <a:spcPts val="1200"/>
              </a:spcAft>
              <a:buFont typeface="Arial" panose="020B0604020202020204" pitchFamily="34" charset="0"/>
              <a:buChar char="•"/>
            </a:pPr>
            <a:r>
              <a:rPr lang="zh-CN" altLang="en-US">
                <a:latin typeface="+mn-ea"/>
              </a:rPr>
              <a:t>答辩</a:t>
            </a:r>
            <a:r>
              <a:rPr lang="zh-CN" altLang="en-US" smtClean="0">
                <a:latin typeface="+mn-ea"/>
              </a:rPr>
              <a:t>委员群</a:t>
            </a:r>
            <a:r>
              <a:rPr lang="zh-CN" altLang="en-US">
                <a:latin typeface="+mn-ea"/>
              </a:rPr>
              <a:t>。</a:t>
            </a:r>
            <a:endParaRPr lang="en-US" altLang="zh-CN">
              <a:latin typeface="+mn-ea"/>
            </a:endParaRPr>
          </a:p>
          <a:p>
            <a:pPr marL="269875" lvl="1" indent="-269875">
              <a:lnSpc>
                <a:spcPct val="130000"/>
              </a:lnSpc>
              <a:spcAft>
                <a:spcPts val="1200"/>
              </a:spcAft>
              <a:buFont typeface="Arial" panose="020B0604020202020204" pitchFamily="34" charset="0"/>
              <a:buChar char="•"/>
            </a:pPr>
            <a:r>
              <a:rPr lang="zh-CN" altLang="en-US" smtClean="0">
                <a:latin typeface="+mn-ea"/>
              </a:rPr>
              <a:t>答辩人和</a:t>
            </a:r>
            <a:r>
              <a:rPr lang="zh-CN" altLang="en-US">
                <a:latin typeface="+mn-ea"/>
              </a:rPr>
              <a:t>旁听人员群。</a:t>
            </a:r>
            <a:endParaRPr lang="zh-CN" altLang="en-US">
              <a:latin typeface="+mn-ea"/>
            </a:endParaRPr>
          </a:p>
          <a:p>
            <a:pPr algn="just">
              <a:lnSpc>
                <a:spcPct val="130000"/>
              </a:lnSpc>
              <a:spcAft>
                <a:spcPts val="1200"/>
              </a:spcAft>
            </a:pPr>
            <a:r>
              <a:rPr lang="zh-CN" altLang="en-US" b="1" smtClean="0">
                <a:latin typeface="+mn-ea"/>
              </a:rPr>
              <a:t>答辩</a:t>
            </a:r>
            <a:r>
              <a:rPr lang="zh-CN" altLang="en-US" b="1" dirty="0">
                <a:latin typeface="+mn-ea"/>
              </a:rPr>
              <a:t>秘书为这两个群的管理员</a:t>
            </a:r>
            <a:r>
              <a:rPr lang="zh-CN" altLang="en-US" dirty="0">
                <a:latin typeface="+mn-ea"/>
              </a:rPr>
              <a:t>。</a:t>
            </a:r>
            <a:endParaRPr lang="zh-CN" altLang="en-US" dirty="0">
              <a:latin typeface="+mn-ea"/>
            </a:endParaRPr>
          </a:p>
        </p:txBody>
      </p:sp>
      <p:sp>
        <p:nvSpPr>
          <p:cNvPr id="7" name="文本框 6"/>
          <p:cNvSpPr txBox="1"/>
          <p:nvPr/>
        </p:nvSpPr>
        <p:spPr>
          <a:xfrm>
            <a:off x="890137" y="1276671"/>
            <a:ext cx="1415772" cy="572464"/>
          </a:xfrm>
          <a:prstGeom prst="rect">
            <a:avLst/>
          </a:prstGeom>
          <a:noFill/>
        </p:spPr>
        <p:txBody>
          <a:bodyPr wrap="none" rtlCol="0">
            <a:spAutoFit/>
          </a:bodyPr>
          <a:lstStyle/>
          <a:p>
            <a:pPr>
              <a:lnSpc>
                <a:spcPct val="130000"/>
              </a:lnSpc>
            </a:pPr>
            <a:r>
              <a:rPr lang="zh-CN" altLang="en-US" sz="2400" b="1" dirty="0">
                <a:solidFill>
                  <a:srgbClr val="C00000"/>
                </a:solidFill>
                <a:latin typeface="Arial" panose="020B0604020202020204" pitchFamily="34" charset="0"/>
                <a:ea typeface="微软雅黑" panose="020B0503020204020204" pitchFamily="34" charset="-122"/>
              </a:rPr>
              <a:t>注意事项</a:t>
            </a:r>
            <a:endParaRPr lang="zh-CN" altLang="en-US" sz="2400" b="1" dirty="0">
              <a:solidFill>
                <a:srgbClr val="C00000"/>
              </a:solidFill>
              <a:latin typeface="Arial" panose="020B0604020202020204" pitchFamily="34" charset="0"/>
              <a:ea typeface="微软雅黑" panose="020B0503020204020204" pitchFamily="34" charset="-122"/>
            </a:endParaRPr>
          </a:p>
        </p:txBody>
      </p:sp>
      <p:sp>
        <p:nvSpPr>
          <p:cNvPr id="30" name="文本框 29"/>
          <p:cNvSpPr txBox="1"/>
          <p:nvPr/>
        </p:nvSpPr>
        <p:spPr>
          <a:xfrm>
            <a:off x="11118987" y="4729304"/>
            <a:ext cx="356188" cy="461665"/>
          </a:xfrm>
          <a:prstGeom prst="rect">
            <a:avLst/>
          </a:prstGeom>
          <a:noFill/>
        </p:spPr>
        <p:txBody>
          <a:bodyPr wrap="none" rtlCol="0">
            <a:spAutoFit/>
          </a:bodyPr>
          <a:lstStyle/>
          <a:p>
            <a:r>
              <a:rPr lang="en-US" altLang="zh-CN" sz="2400" b="1">
                <a:solidFill>
                  <a:srgbClr val="FF0000"/>
                </a:solidFill>
                <a:effectLst>
                  <a:outerShdw blurRad="38100" dist="38100" dir="2700000" algn="tl">
                    <a:srgbClr val="000000">
                      <a:alpha val="43137"/>
                    </a:srgbClr>
                  </a:outerShdw>
                </a:effectLst>
              </a:rPr>
              <a:t>9</a:t>
            </a:r>
            <a:endParaRPr lang="zh-CN" altLang="en-US" sz="2400" b="1" dirty="0">
              <a:solidFill>
                <a:srgbClr val="FF0000"/>
              </a:solidFill>
              <a:effectLst>
                <a:outerShdw blurRad="38100" dist="38100" dir="2700000" algn="tl">
                  <a:srgbClr val="000000">
                    <a:alpha val="43137"/>
                  </a:srgbClr>
                </a:outerShdw>
              </a:effectLs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117266">
        <p:fade/>
      </p:transition>
    </mc:Choice>
    <mc:Fallback>
      <p:transition spd="med" advTm="117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6" grpId="0"/>
      <p:bldP spid="38" grpId="0"/>
      <p:bldP spid="41" grpId="0"/>
      <p:bldP spid="21" grpId="0"/>
      <p:bldP spid="22" grpId="0"/>
      <p:bldP spid="24"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729078" y="2556163"/>
            <a:ext cx="1210588" cy="1200329"/>
          </a:xfrm>
          <a:prstGeom prst="rect">
            <a:avLst/>
          </a:prstGeom>
          <a:noFill/>
        </p:spPr>
        <p:txBody>
          <a:bodyPr wrap="none" rtlCol="0">
            <a:spAutoFit/>
          </a:bodyPr>
          <a:lstStyle/>
          <a:p>
            <a:pPr lvl="0" defTabSz="457200">
              <a:defRPr/>
            </a:pPr>
            <a:r>
              <a:rPr lang="en-US" altLang="zh-CN" sz="7200" b="1">
                <a:solidFill>
                  <a:srgbClr val="FFFFFF"/>
                </a:solidFill>
              </a:rPr>
              <a:t>02</a:t>
            </a:r>
            <a:endParaRPr kumimoji="0" lang="zh-CN" altLang="en-US" sz="72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矩形 3"/>
          <p:cNvSpPr/>
          <p:nvPr/>
        </p:nvSpPr>
        <p:spPr>
          <a:xfrm>
            <a:off x="5638797" y="2692404"/>
            <a:ext cx="264687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4800" b="1">
                <a:solidFill>
                  <a:srgbClr val="FFFFFF"/>
                </a:solidFill>
                <a:latin typeface="微软雅黑" panose="020B0503020204020204" pitchFamily="34" charset="-122"/>
                <a:ea typeface="微软雅黑" panose="020B0503020204020204" pitchFamily="34" charset="-122"/>
              </a:rPr>
              <a:t>答辩</a:t>
            </a:r>
            <a:r>
              <a:rPr lang="zh-CN" altLang="en-US" sz="4800" b="1" noProof="0">
                <a:solidFill>
                  <a:srgbClr val="FFFFFF"/>
                </a:solidFill>
                <a:latin typeface="微软雅黑" panose="020B0503020204020204" pitchFamily="34" charset="-122"/>
                <a:ea typeface="微软雅黑" panose="020B0503020204020204" pitchFamily="34" charset="-122"/>
              </a:rPr>
              <a:t>阶段</a:t>
            </a:r>
            <a:endParaRPr kumimoji="0" lang="zh-CN" altLang="en-US" sz="4800" b="1" i="0" u="none" strike="noStrike" kern="1200" cap="none" spc="0" normalizeH="0" baseline="0" noProof="0" dirty="0">
              <a:ln>
                <a:noFill/>
              </a:ln>
              <a:solidFill>
                <a:srgbClr val="3D3F41"/>
              </a:solidFill>
              <a:effectLst/>
              <a:uLnTx/>
              <a:uFillTx/>
              <a:latin typeface="Arial" panose="020B0604020202020204"/>
              <a:ea typeface="微软雅黑" panose="020B0503020204020204" pitchFamily="34" charset="-122"/>
              <a:cs typeface="+mn-cs"/>
            </a:endParaRPr>
          </a:p>
        </p:txBody>
      </p:sp>
      <p:pic>
        <p:nvPicPr>
          <p:cNvPr id="10" name="Picture 2" descr="http://www.zju.edu.cn/_upload/article/images/10/24/2b6b60ac47b8aaecf44776ae0e44/65681adb-bc95-4949-9bad-09ed361a1918.png"/>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3132" y="1255058"/>
            <a:ext cx="3401069" cy="2705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TIMING" val="|29"/>
</p:tagLst>
</file>

<file path=ppt/tags/tag2.xml><?xml version="1.0" encoding="utf-8"?>
<p:tagLst xmlns:p="http://schemas.openxmlformats.org/presentationml/2006/main">
  <p:tag name="TIMING" val="|64.4|3.6|3.6|1.3|1.1|6.7|1.1|1|1.1"/>
</p:tagLst>
</file>

<file path=ppt/tags/tag3.xml><?xml version="1.0" encoding="utf-8"?>
<p:tagLst xmlns:p="http://schemas.openxmlformats.org/presentationml/2006/main">
  <p:tag name="REFSHAPE" val="527747156"/>
  <p:tag name="KSO_WM_UNIT_PLACING_PICTURE_USER_VIEWPORT" val="{&quot;height&quot;:3720,&quot;width&quot;:6436}"/>
</p:tagLst>
</file>

<file path=ppt/theme/theme1.xml><?xml version="1.0" encoding="utf-8"?>
<a:theme xmlns:a="http://schemas.openxmlformats.org/drawingml/2006/main" name="A000120140530A99PPBG">
  <a:themeElements>
    <a:clrScheme name="自定义 1">
      <a:dk1>
        <a:srgbClr val="3D3F41"/>
      </a:dk1>
      <a:lt1>
        <a:srgbClr val="FFFFFF"/>
      </a:lt1>
      <a:dk2>
        <a:srgbClr val="454749"/>
      </a:dk2>
      <a:lt2>
        <a:srgbClr val="FFFFFF"/>
      </a:lt2>
      <a:accent1>
        <a:srgbClr val="A3005B"/>
      </a:accent1>
      <a:accent2>
        <a:srgbClr val="A57DA5"/>
      </a:accent2>
      <a:accent3>
        <a:srgbClr val="706A80"/>
      </a:accent3>
      <a:accent4>
        <a:srgbClr val="C09468"/>
      </a:accent4>
      <a:accent5>
        <a:srgbClr val="98C7DC"/>
      </a:accent5>
      <a:accent6>
        <a:srgbClr val="FFC000"/>
      </a:accent6>
      <a:hlink>
        <a:srgbClr val="00B0F0"/>
      </a:hlink>
      <a:folHlink>
        <a:srgbClr val="AFB2B4"/>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2683</Words>
  <Application>WPS 演示</Application>
  <PresentationFormat>宽屏</PresentationFormat>
  <Paragraphs>535</Paragraphs>
  <Slides>28</Slides>
  <Notes>28</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Arial</vt:lpstr>
      <vt:lpstr>宋体</vt:lpstr>
      <vt:lpstr>Wingdings</vt:lpstr>
      <vt:lpstr>微软雅黑</vt:lpstr>
      <vt:lpstr>Arial Black</vt:lpstr>
      <vt:lpstr>Wingdings 2</vt:lpstr>
      <vt:lpstr>幼圆</vt:lpstr>
      <vt:lpstr>Microsoft YaHei UI Light</vt:lpstr>
      <vt:lpstr>Microsoft YaHei UI</vt:lpstr>
      <vt:lpstr>Arial</vt:lpstr>
      <vt:lpstr>Calibri</vt:lpstr>
      <vt:lpstr>华文细黑</vt:lpstr>
      <vt:lpstr>Arial Unicode MS</vt:lpstr>
      <vt:lpstr>等线</vt:lpstr>
      <vt:lpstr>Times New Roman</vt:lpstr>
      <vt:lpstr>Roboto Light</vt:lpstr>
      <vt:lpstr>Wide Latin</vt:lpstr>
      <vt:lpstr>Calibri</vt:lpstr>
      <vt:lpstr>Impact</vt:lpstr>
      <vt:lpstr>Arial Unicode MS</vt:lpstr>
      <vt:lpstr>Arial Narrow</vt:lpstr>
      <vt:lpstr>A000120140530A99PPBG</vt:lpstr>
      <vt:lpstr>PowerPoint 演示文稿</vt:lpstr>
      <vt:lpstr>目录</vt:lpstr>
      <vt:lpstr>一、答辩方案</vt:lpstr>
      <vt:lpstr>PowerPoint 演示文稿</vt:lpstr>
      <vt:lpstr>1、答辩模式</vt:lpstr>
      <vt:lpstr>2. 设备推荐</vt:lpstr>
      <vt:lpstr>3、软件安装</vt:lpstr>
      <vt:lpstr>4、组建群组</vt:lpstr>
      <vt:lpstr>PowerPoint 演示文稿</vt:lpstr>
      <vt:lpstr>1、会议签到</vt:lpstr>
      <vt:lpstr>1、会议签到</vt:lpstr>
      <vt:lpstr>1、会议签到</vt:lpstr>
      <vt:lpstr>1、会议签到</vt:lpstr>
      <vt:lpstr>2、开启视频会议</vt:lpstr>
      <vt:lpstr>3、录制视频</vt:lpstr>
      <vt:lpstr>4、开始答辩</vt:lpstr>
      <vt:lpstr>PowerPoint 演示文稿</vt:lpstr>
      <vt:lpstr>1、委员讨论</vt:lpstr>
      <vt:lpstr>2、匿名投票</vt:lpstr>
      <vt:lpstr>2、匿名投票</vt:lpstr>
      <vt:lpstr>2、匿名投票</vt:lpstr>
      <vt:lpstr>2、匿名投票</vt:lpstr>
      <vt:lpstr>3、宣读结果</vt:lpstr>
      <vt:lpstr>二、注意事项</vt:lpstr>
      <vt:lpstr>网上答辩信息中心技术支持联系方式</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 https:/9ppt.taobao.com</cp:keywords>
  <cp:category>锐旗设计;https://9ppt.taobao.com</cp:category>
  <cp:lastModifiedBy>DELL</cp:lastModifiedBy>
  <cp:revision>373</cp:revision>
  <cp:lastPrinted>2020-03-05T00:27:00Z</cp:lastPrinted>
  <dcterms:created xsi:type="dcterms:W3CDTF">2016-07-01T07:39:00Z</dcterms:created>
  <dcterms:modified xsi:type="dcterms:W3CDTF">2020-05-08T11:27:17Z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